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924" r:id="rId2"/>
    <p:sldId id="640" r:id="rId3"/>
    <p:sldId id="926" r:id="rId4"/>
    <p:sldId id="927" r:id="rId5"/>
    <p:sldId id="1031" r:id="rId6"/>
    <p:sldId id="884" r:id="rId7"/>
    <p:sldId id="1033" r:id="rId8"/>
    <p:sldId id="1032" r:id="rId9"/>
    <p:sldId id="885" r:id="rId10"/>
    <p:sldId id="886" r:id="rId11"/>
    <p:sldId id="887" r:id="rId12"/>
    <p:sldId id="888" r:id="rId13"/>
    <p:sldId id="890" r:id="rId14"/>
    <p:sldId id="929" r:id="rId15"/>
    <p:sldId id="930" r:id="rId16"/>
    <p:sldId id="931" r:id="rId17"/>
    <p:sldId id="932" r:id="rId18"/>
    <p:sldId id="933" r:id="rId19"/>
    <p:sldId id="1035" r:id="rId20"/>
    <p:sldId id="934" r:id="rId21"/>
    <p:sldId id="898" r:id="rId22"/>
    <p:sldId id="1030" r:id="rId23"/>
    <p:sldId id="899" r:id="rId24"/>
    <p:sldId id="970" r:id="rId25"/>
    <p:sldId id="900" r:id="rId26"/>
    <p:sldId id="935" r:id="rId27"/>
    <p:sldId id="918" r:id="rId28"/>
    <p:sldId id="975" r:id="rId29"/>
    <p:sldId id="902" r:id="rId30"/>
    <p:sldId id="967" r:id="rId31"/>
    <p:sldId id="976" r:id="rId32"/>
    <p:sldId id="954" r:id="rId33"/>
    <p:sldId id="1037" r:id="rId34"/>
    <p:sldId id="1029" r:id="rId35"/>
    <p:sldId id="1044" r:id="rId36"/>
    <p:sldId id="1038" r:id="rId37"/>
    <p:sldId id="1039" r:id="rId38"/>
    <p:sldId id="1040" r:id="rId39"/>
    <p:sldId id="1036" r:id="rId40"/>
    <p:sldId id="939" r:id="rId41"/>
  </p:sldIdLst>
  <p:sldSz cx="9144000" cy="6858000" type="screen4x3"/>
  <p:notesSz cx="6769100" cy="9906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00"/>
    <a:srgbClr val="FF3300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 autoAdjust="0"/>
    <p:restoredTop sz="90884" autoAdjust="0"/>
  </p:normalViewPr>
  <p:slideViewPr>
    <p:cSldViewPr snapToGrid="0">
      <p:cViewPr varScale="1">
        <p:scale>
          <a:sx n="111" d="100"/>
          <a:sy n="111" d="100"/>
        </p:scale>
        <p:origin x="74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176" y="1902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B2E77B0-6113-DD4D-B88C-A3131B1619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4175"/>
            <a:ext cx="676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r>
              <a:rPr lang="en-US" dirty="0"/>
              <a:t>INFS4205/7205 Spatial and Multimedia Databases </a:t>
            </a:r>
          </a:p>
          <a:p>
            <a:pPr>
              <a:defRPr/>
            </a:pPr>
            <a:r>
              <a:rPr lang="en-US" dirty="0"/>
              <a:t>© 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42492392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05350"/>
            <a:ext cx="49625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62BC09-C70A-CF4D-936A-BC15CE9E1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384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91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x_low</a:t>
            </a:r>
            <a:r>
              <a:rPr lang="en-US" dirty="0"/>
              <a:t> &lt;=</a:t>
            </a:r>
            <a:r>
              <a:rPr lang="en-US" baseline="0" dirty="0"/>
              <a:t> x  and x &lt;= </a:t>
            </a:r>
            <a:r>
              <a:rPr lang="en-US" baseline="0" dirty="0" err="1"/>
              <a:t>x_high</a:t>
            </a:r>
            <a:r>
              <a:rPr lang="en-US" baseline="0" dirty="0"/>
              <a:t> and</a:t>
            </a:r>
          </a:p>
          <a:p>
            <a:r>
              <a:rPr lang="en-US" baseline="0" dirty="0" err="1"/>
              <a:t>y_low</a:t>
            </a:r>
            <a:r>
              <a:rPr lang="en-US" baseline="0" dirty="0"/>
              <a:t> &lt;= y and y &lt;= </a:t>
            </a:r>
            <a:r>
              <a:rPr lang="en-US" baseline="0" dirty="0" err="1"/>
              <a:t>y_high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88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x_low</a:t>
            </a:r>
            <a:r>
              <a:rPr lang="en-US" dirty="0"/>
              <a:t> &lt;= </a:t>
            </a:r>
            <a:r>
              <a:rPr lang="en-US" dirty="0" err="1"/>
              <a:t>x’_high</a:t>
            </a:r>
            <a:r>
              <a:rPr lang="en-US" dirty="0"/>
              <a:t> and </a:t>
            </a:r>
            <a:r>
              <a:rPr lang="en-US" dirty="0" err="1"/>
              <a:t>x_high</a:t>
            </a:r>
            <a:r>
              <a:rPr lang="en-US" dirty="0"/>
              <a:t> &gt;=</a:t>
            </a:r>
            <a:r>
              <a:rPr lang="en-US" baseline="0" dirty="0"/>
              <a:t> </a:t>
            </a:r>
            <a:r>
              <a:rPr lang="en-US" baseline="0" dirty="0" err="1"/>
              <a:t>x’_low</a:t>
            </a:r>
            <a:r>
              <a:rPr lang="en-US" baseline="0" dirty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y_low</a:t>
            </a:r>
            <a:r>
              <a:rPr lang="en-US" dirty="0"/>
              <a:t> &lt;= </a:t>
            </a:r>
            <a:r>
              <a:rPr lang="en-US" dirty="0" err="1"/>
              <a:t>y’_high</a:t>
            </a:r>
            <a:r>
              <a:rPr lang="en-US" dirty="0"/>
              <a:t> and </a:t>
            </a:r>
            <a:r>
              <a:rPr lang="en-US" dirty="0" err="1"/>
              <a:t>y_high</a:t>
            </a:r>
            <a:r>
              <a:rPr lang="en-US"/>
              <a:t> &gt;=</a:t>
            </a:r>
            <a:r>
              <a:rPr lang="en-US" baseline="0"/>
              <a:t> </a:t>
            </a:r>
            <a:r>
              <a:rPr lang="en-US" baseline="0" dirty="0" err="1"/>
              <a:t>y’_low</a:t>
            </a:r>
            <a:r>
              <a:rPr lang="en-US" baseline="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3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3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25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2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03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55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60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7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8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81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3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8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7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01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9388"/>
            <a:ext cx="7556500" cy="1116012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23585"/>
            <a:ext cx="6122894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t>INFS4205/7205: Spatial and Multimedia Databases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dirty="0"/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3.gif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11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3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025735" y="4581128"/>
            <a:ext cx="4813465" cy="933450"/>
          </a:xfrm>
        </p:spPr>
        <p:txBody>
          <a:bodyPr>
            <a:normAutofit/>
          </a:bodyPr>
          <a:lstStyle/>
          <a:p>
            <a:pPr algn="r"/>
            <a:r>
              <a:rPr lang="en-AU" sz="1600" dirty="0">
                <a:solidFill>
                  <a:srgbClr val="990000"/>
                </a:solidFill>
              </a:rPr>
              <a:t>Spatiotemporal Data Management and Analytics</a:t>
            </a:r>
            <a:br>
              <a:rPr lang="en-US" sz="2500" dirty="0"/>
            </a:br>
            <a:r>
              <a:rPr lang="en-US" sz="2700" dirty="0"/>
              <a:t>Spatial Query Processing 1</a:t>
            </a:r>
            <a:endParaRPr lang="en-US" sz="2400" dirty="0"/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9963" y="242888"/>
            <a:ext cx="554037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5119A3D-DC9D-274B-9BA2-4EE890C6C18F}" type="slidenum">
              <a:rPr lang="en-US"/>
              <a:pPr/>
              <a:t>1</a:t>
            </a:fld>
            <a:endParaRPr lang="en-US"/>
          </a:p>
        </p:txBody>
      </p:sp>
      <p:sp>
        <p:nvSpPr>
          <p:cNvPr id="4" name="Subtitle 6"/>
          <p:cNvSpPr>
            <a:spLocks noGrp="1"/>
          </p:cNvSpPr>
          <p:nvPr>
            <p:ph type="subTitle" idx="1"/>
          </p:nvPr>
        </p:nvSpPr>
        <p:spPr>
          <a:xfrm>
            <a:off x="2074985" y="5813502"/>
            <a:ext cx="6535615" cy="520700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By Prof Xiaofang Zhou, </a:t>
            </a:r>
            <a:r>
              <a:rPr lang="en-AU" sz="1800" b="1" dirty="0">
                <a:solidFill>
                  <a:srgbClr val="898989"/>
                </a:solidFill>
              </a:rPr>
              <a:t>Dr Lei Li</a:t>
            </a:r>
            <a:r>
              <a:rPr lang="en-AU" sz="1800" dirty="0">
                <a:solidFill>
                  <a:srgbClr val="898989"/>
                </a:solidFill>
              </a:rPr>
              <a:t> and Dr Pingfu Chao</a:t>
            </a:r>
          </a:p>
          <a:p>
            <a:pPr algn="r">
              <a:lnSpc>
                <a:spcPct val="90000"/>
              </a:lnSpc>
            </a:pPr>
            <a:r>
              <a:rPr lang="en-US" sz="1800" dirty="0">
                <a:solidFill>
                  <a:srgbClr val="898989"/>
                </a:solidFill>
              </a:rPr>
              <a:t>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29187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55"/>
    </mc:Choice>
    <mc:Fallback xmlns="">
      <p:transition spd="slow" advTm="6155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57200" y="1905000"/>
            <a:ext cx="6172200" cy="1600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 Approximation</a:t>
            </a:r>
          </a:p>
        </p:txBody>
      </p:sp>
      <p:sp>
        <p:nvSpPr>
          <p:cNvPr id="630787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249990" cy="4953000"/>
          </a:xfrm>
        </p:spPr>
        <p:txBody>
          <a:bodyPr>
            <a:normAutofit fontScale="92500"/>
          </a:bodyPr>
          <a:lstStyle/>
          <a:p>
            <a:r>
              <a:rPr lang="en-AU" dirty="0"/>
              <a:t>Different types of approximation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rgbClr val="800000"/>
                </a:solidFill>
              </a:rPr>
              <a:t>Conservative</a:t>
            </a:r>
            <a:r>
              <a:rPr lang="en-AU" dirty="0"/>
              <a:t> approximation: containing the object (</a:t>
            </a:r>
            <a:r>
              <a:rPr lang="en-AU" dirty="0">
                <a:solidFill>
                  <a:srgbClr val="008000"/>
                </a:solidFill>
              </a:rPr>
              <a:t>min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Approximation </a:t>
            </a:r>
            <a:r>
              <a:rPr lang="en-US" dirty="0"/>
              <a:t>don’t overlap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/>
              <a:t>  impossible for objects to overlap</a:t>
            </a:r>
            <a:endParaRPr lang="en-AU" dirty="0"/>
          </a:p>
          <a:p>
            <a:pPr lvl="1"/>
            <a:r>
              <a:rPr lang="en-AU" dirty="0"/>
              <a:t>Approximation </a:t>
            </a:r>
            <a:r>
              <a:rPr lang="en-US" dirty="0"/>
              <a:t>do overlap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/>
              <a:t>  objects may overlap (need to refine!)</a:t>
            </a:r>
          </a:p>
          <a:p>
            <a:r>
              <a:rPr lang="en-AU" dirty="0">
                <a:solidFill>
                  <a:srgbClr val="0000FF"/>
                </a:solidFill>
              </a:rPr>
              <a:t>Progressive</a:t>
            </a:r>
            <a:r>
              <a:rPr lang="en-AU" dirty="0"/>
              <a:t> approximation: contained by the object (</a:t>
            </a:r>
            <a:r>
              <a:rPr lang="en-AU" dirty="0">
                <a:solidFill>
                  <a:srgbClr val="008000"/>
                </a:solidFill>
              </a:rPr>
              <a:t>max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Approximation </a:t>
            </a:r>
            <a:r>
              <a:rPr lang="en-US" dirty="0"/>
              <a:t>do overlap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/>
              <a:t>  objects overlap too!</a:t>
            </a:r>
            <a:endParaRPr lang="en-AU" dirty="0"/>
          </a:p>
          <a:p>
            <a:pPr lvl="1"/>
            <a:r>
              <a:rPr lang="en-AU" dirty="0"/>
              <a:t>Approximation </a:t>
            </a:r>
            <a:r>
              <a:rPr lang="en-US" dirty="0"/>
              <a:t>don’t overlap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/>
              <a:t>  objects may overlap (need to refine!)</a:t>
            </a:r>
          </a:p>
        </p:txBody>
      </p:sp>
      <p:sp>
        <p:nvSpPr>
          <p:cNvPr id="16179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3DD5-218B-7D4A-AD4E-BD6FDBC1B3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1798" name="Freeform 4"/>
          <p:cNvSpPr>
            <a:spLocks/>
          </p:cNvSpPr>
          <p:nvPr/>
        </p:nvSpPr>
        <p:spPr bwMode="auto">
          <a:xfrm>
            <a:off x="685800" y="2116138"/>
            <a:ext cx="1495425" cy="873125"/>
          </a:xfrm>
          <a:custGeom>
            <a:avLst/>
            <a:gdLst>
              <a:gd name="T0" fmla="*/ 0 w 1296"/>
              <a:gd name="T1" fmla="*/ 384 h 624"/>
              <a:gd name="T2" fmla="*/ 192 w 1296"/>
              <a:gd name="T3" fmla="*/ 144 h 624"/>
              <a:gd name="T4" fmla="*/ 336 w 1296"/>
              <a:gd name="T5" fmla="*/ 192 h 624"/>
              <a:gd name="T6" fmla="*/ 432 w 1296"/>
              <a:gd name="T7" fmla="*/ 96 h 624"/>
              <a:gd name="T8" fmla="*/ 624 w 1296"/>
              <a:gd name="T9" fmla="*/ 240 h 624"/>
              <a:gd name="T10" fmla="*/ 672 w 1296"/>
              <a:gd name="T11" fmla="*/ 48 h 624"/>
              <a:gd name="T12" fmla="*/ 912 w 1296"/>
              <a:gd name="T13" fmla="*/ 96 h 624"/>
              <a:gd name="T14" fmla="*/ 1200 w 1296"/>
              <a:gd name="T15" fmla="*/ 0 h 624"/>
              <a:gd name="T16" fmla="*/ 1248 w 1296"/>
              <a:gd name="T17" fmla="*/ 288 h 624"/>
              <a:gd name="T18" fmla="*/ 1296 w 1296"/>
              <a:gd name="T19" fmla="*/ 336 h 624"/>
              <a:gd name="T20" fmla="*/ 1248 w 1296"/>
              <a:gd name="T21" fmla="*/ 576 h 624"/>
              <a:gd name="T22" fmla="*/ 1104 w 1296"/>
              <a:gd name="T23" fmla="*/ 480 h 624"/>
              <a:gd name="T24" fmla="*/ 864 w 1296"/>
              <a:gd name="T25" fmla="*/ 432 h 624"/>
              <a:gd name="T26" fmla="*/ 624 w 1296"/>
              <a:gd name="T27" fmla="*/ 624 h 624"/>
              <a:gd name="T28" fmla="*/ 480 w 1296"/>
              <a:gd name="T29" fmla="*/ 480 h 624"/>
              <a:gd name="T30" fmla="*/ 384 w 1296"/>
              <a:gd name="T31" fmla="*/ 576 h 624"/>
              <a:gd name="T32" fmla="*/ 144 w 1296"/>
              <a:gd name="T33" fmla="*/ 576 h 624"/>
              <a:gd name="T34" fmla="*/ 0 w 1296"/>
              <a:gd name="T35" fmla="*/ 384 h 6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96"/>
              <a:gd name="T55" fmla="*/ 0 h 624"/>
              <a:gd name="T56" fmla="*/ 1296 w 1296"/>
              <a:gd name="T57" fmla="*/ 624 h 6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96" h="624">
                <a:moveTo>
                  <a:pt x="0" y="384"/>
                </a:moveTo>
                <a:lnTo>
                  <a:pt x="192" y="144"/>
                </a:lnTo>
                <a:lnTo>
                  <a:pt x="336" y="192"/>
                </a:lnTo>
                <a:lnTo>
                  <a:pt x="432" y="96"/>
                </a:lnTo>
                <a:lnTo>
                  <a:pt x="624" y="240"/>
                </a:lnTo>
                <a:lnTo>
                  <a:pt x="672" y="48"/>
                </a:lnTo>
                <a:lnTo>
                  <a:pt x="912" y="96"/>
                </a:lnTo>
                <a:lnTo>
                  <a:pt x="1200" y="0"/>
                </a:lnTo>
                <a:lnTo>
                  <a:pt x="1248" y="288"/>
                </a:lnTo>
                <a:lnTo>
                  <a:pt x="1296" y="336"/>
                </a:lnTo>
                <a:lnTo>
                  <a:pt x="1248" y="576"/>
                </a:lnTo>
                <a:lnTo>
                  <a:pt x="1104" y="480"/>
                </a:lnTo>
                <a:lnTo>
                  <a:pt x="864" y="432"/>
                </a:lnTo>
                <a:lnTo>
                  <a:pt x="624" y="624"/>
                </a:lnTo>
                <a:lnTo>
                  <a:pt x="480" y="480"/>
                </a:lnTo>
                <a:lnTo>
                  <a:pt x="384" y="576"/>
                </a:lnTo>
                <a:lnTo>
                  <a:pt x="144" y="576"/>
                </a:lnTo>
                <a:lnTo>
                  <a:pt x="0" y="38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799" name="Freeform 5"/>
          <p:cNvSpPr>
            <a:spLocks/>
          </p:cNvSpPr>
          <p:nvPr/>
        </p:nvSpPr>
        <p:spPr bwMode="auto">
          <a:xfrm>
            <a:off x="2678112" y="2143125"/>
            <a:ext cx="1665288" cy="798513"/>
          </a:xfrm>
          <a:custGeom>
            <a:avLst/>
            <a:gdLst>
              <a:gd name="T0" fmla="*/ 0 w 1031"/>
              <a:gd name="T1" fmla="*/ 246 h 503"/>
              <a:gd name="T2" fmla="*/ 173 w 1031"/>
              <a:gd name="T3" fmla="*/ 103 h 503"/>
              <a:gd name="T4" fmla="*/ 284 w 1031"/>
              <a:gd name="T5" fmla="*/ 143 h 503"/>
              <a:gd name="T6" fmla="*/ 359 w 1031"/>
              <a:gd name="T7" fmla="*/ 63 h 503"/>
              <a:gd name="T8" fmla="*/ 509 w 1031"/>
              <a:gd name="T9" fmla="*/ 183 h 503"/>
              <a:gd name="T10" fmla="*/ 545 w 1031"/>
              <a:gd name="T11" fmla="*/ 23 h 503"/>
              <a:gd name="T12" fmla="*/ 732 w 1031"/>
              <a:gd name="T13" fmla="*/ 63 h 503"/>
              <a:gd name="T14" fmla="*/ 954 w 1031"/>
              <a:gd name="T15" fmla="*/ 0 h 503"/>
              <a:gd name="T16" fmla="*/ 994 w 1031"/>
              <a:gd name="T17" fmla="*/ 223 h 503"/>
              <a:gd name="T18" fmla="*/ 1031 w 1031"/>
              <a:gd name="T19" fmla="*/ 263 h 503"/>
              <a:gd name="T20" fmla="*/ 1019 w 1031"/>
              <a:gd name="T21" fmla="*/ 476 h 503"/>
              <a:gd name="T22" fmla="*/ 881 w 1031"/>
              <a:gd name="T23" fmla="*/ 383 h 503"/>
              <a:gd name="T24" fmla="*/ 695 w 1031"/>
              <a:gd name="T25" fmla="*/ 343 h 503"/>
              <a:gd name="T26" fmla="*/ 509 w 1031"/>
              <a:gd name="T27" fmla="*/ 503 h 503"/>
              <a:gd name="T28" fmla="*/ 396 w 1031"/>
              <a:gd name="T29" fmla="*/ 383 h 503"/>
              <a:gd name="T30" fmla="*/ 322 w 1031"/>
              <a:gd name="T31" fmla="*/ 463 h 503"/>
              <a:gd name="T32" fmla="*/ 135 w 1031"/>
              <a:gd name="T33" fmla="*/ 463 h 503"/>
              <a:gd name="T34" fmla="*/ 0 w 1031"/>
              <a:gd name="T35" fmla="*/ 246 h 5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1"/>
              <a:gd name="T55" fmla="*/ 0 h 503"/>
              <a:gd name="T56" fmla="*/ 1031 w 1031"/>
              <a:gd name="T57" fmla="*/ 503 h 5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1" h="503">
                <a:moveTo>
                  <a:pt x="0" y="246"/>
                </a:moveTo>
                <a:lnTo>
                  <a:pt x="173" y="103"/>
                </a:lnTo>
                <a:lnTo>
                  <a:pt x="284" y="143"/>
                </a:lnTo>
                <a:lnTo>
                  <a:pt x="359" y="63"/>
                </a:lnTo>
                <a:lnTo>
                  <a:pt x="509" y="183"/>
                </a:lnTo>
                <a:lnTo>
                  <a:pt x="545" y="23"/>
                </a:lnTo>
                <a:lnTo>
                  <a:pt x="732" y="63"/>
                </a:lnTo>
                <a:lnTo>
                  <a:pt x="954" y="0"/>
                </a:lnTo>
                <a:lnTo>
                  <a:pt x="994" y="223"/>
                </a:lnTo>
                <a:lnTo>
                  <a:pt x="1031" y="263"/>
                </a:lnTo>
                <a:lnTo>
                  <a:pt x="1019" y="476"/>
                </a:lnTo>
                <a:lnTo>
                  <a:pt x="881" y="383"/>
                </a:lnTo>
                <a:lnTo>
                  <a:pt x="695" y="343"/>
                </a:lnTo>
                <a:lnTo>
                  <a:pt x="509" y="503"/>
                </a:lnTo>
                <a:lnTo>
                  <a:pt x="396" y="383"/>
                </a:lnTo>
                <a:lnTo>
                  <a:pt x="322" y="463"/>
                </a:lnTo>
                <a:lnTo>
                  <a:pt x="135" y="463"/>
                </a:lnTo>
                <a:lnTo>
                  <a:pt x="0" y="246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800" name="Oval 6"/>
          <p:cNvSpPr>
            <a:spLocks noChangeArrowheads="1"/>
          </p:cNvSpPr>
          <p:nvPr/>
        </p:nvSpPr>
        <p:spPr bwMode="auto">
          <a:xfrm>
            <a:off x="2687637" y="1981200"/>
            <a:ext cx="1828800" cy="1143000"/>
          </a:xfrm>
          <a:prstGeom prst="ellipse">
            <a:avLst/>
          </a:prstGeom>
          <a:noFill/>
          <a:ln w="9525">
            <a:solidFill>
              <a:srgbClr val="99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801" name="Freeform 7"/>
          <p:cNvSpPr>
            <a:spLocks/>
          </p:cNvSpPr>
          <p:nvPr/>
        </p:nvSpPr>
        <p:spPr bwMode="auto">
          <a:xfrm>
            <a:off x="4800600" y="2116138"/>
            <a:ext cx="1495425" cy="873125"/>
          </a:xfrm>
          <a:custGeom>
            <a:avLst/>
            <a:gdLst>
              <a:gd name="T0" fmla="*/ 0 w 1296"/>
              <a:gd name="T1" fmla="*/ 384 h 624"/>
              <a:gd name="T2" fmla="*/ 192 w 1296"/>
              <a:gd name="T3" fmla="*/ 144 h 624"/>
              <a:gd name="T4" fmla="*/ 336 w 1296"/>
              <a:gd name="T5" fmla="*/ 192 h 624"/>
              <a:gd name="T6" fmla="*/ 432 w 1296"/>
              <a:gd name="T7" fmla="*/ 96 h 624"/>
              <a:gd name="T8" fmla="*/ 624 w 1296"/>
              <a:gd name="T9" fmla="*/ 240 h 624"/>
              <a:gd name="T10" fmla="*/ 672 w 1296"/>
              <a:gd name="T11" fmla="*/ 48 h 624"/>
              <a:gd name="T12" fmla="*/ 912 w 1296"/>
              <a:gd name="T13" fmla="*/ 96 h 624"/>
              <a:gd name="T14" fmla="*/ 1200 w 1296"/>
              <a:gd name="T15" fmla="*/ 0 h 624"/>
              <a:gd name="T16" fmla="*/ 1248 w 1296"/>
              <a:gd name="T17" fmla="*/ 288 h 624"/>
              <a:gd name="T18" fmla="*/ 1296 w 1296"/>
              <a:gd name="T19" fmla="*/ 336 h 624"/>
              <a:gd name="T20" fmla="*/ 1248 w 1296"/>
              <a:gd name="T21" fmla="*/ 576 h 624"/>
              <a:gd name="T22" fmla="*/ 1104 w 1296"/>
              <a:gd name="T23" fmla="*/ 480 h 624"/>
              <a:gd name="T24" fmla="*/ 864 w 1296"/>
              <a:gd name="T25" fmla="*/ 432 h 624"/>
              <a:gd name="T26" fmla="*/ 624 w 1296"/>
              <a:gd name="T27" fmla="*/ 624 h 624"/>
              <a:gd name="T28" fmla="*/ 480 w 1296"/>
              <a:gd name="T29" fmla="*/ 480 h 624"/>
              <a:gd name="T30" fmla="*/ 384 w 1296"/>
              <a:gd name="T31" fmla="*/ 576 h 624"/>
              <a:gd name="T32" fmla="*/ 144 w 1296"/>
              <a:gd name="T33" fmla="*/ 576 h 624"/>
              <a:gd name="T34" fmla="*/ 0 w 1296"/>
              <a:gd name="T35" fmla="*/ 384 h 6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96"/>
              <a:gd name="T55" fmla="*/ 0 h 624"/>
              <a:gd name="T56" fmla="*/ 1296 w 1296"/>
              <a:gd name="T57" fmla="*/ 624 h 6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96" h="624">
                <a:moveTo>
                  <a:pt x="0" y="384"/>
                </a:moveTo>
                <a:lnTo>
                  <a:pt x="192" y="144"/>
                </a:lnTo>
                <a:lnTo>
                  <a:pt x="336" y="192"/>
                </a:lnTo>
                <a:lnTo>
                  <a:pt x="432" y="96"/>
                </a:lnTo>
                <a:lnTo>
                  <a:pt x="624" y="240"/>
                </a:lnTo>
                <a:lnTo>
                  <a:pt x="672" y="48"/>
                </a:lnTo>
                <a:lnTo>
                  <a:pt x="912" y="96"/>
                </a:lnTo>
                <a:lnTo>
                  <a:pt x="1200" y="0"/>
                </a:lnTo>
                <a:lnTo>
                  <a:pt x="1248" y="288"/>
                </a:lnTo>
                <a:lnTo>
                  <a:pt x="1296" y="336"/>
                </a:lnTo>
                <a:lnTo>
                  <a:pt x="1248" y="576"/>
                </a:lnTo>
                <a:lnTo>
                  <a:pt x="1104" y="480"/>
                </a:lnTo>
                <a:lnTo>
                  <a:pt x="864" y="432"/>
                </a:lnTo>
                <a:lnTo>
                  <a:pt x="624" y="624"/>
                </a:lnTo>
                <a:lnTo>
                  <a:pt x="480" y="480"/>
                </a:lnTo>
                <a:lnTo>
                  <a:pt x="384" y="576"/>
                </a:lnTo>
                <a:lnTo>
                  <a:pt x="144" y="576"/>
                </a:lnTo>
                <a:lnTo>
                  <a:pt x="0" y="38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804248" y="1916832"/>
            <a:ext cx="1905000" cy="1600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03" name="Rectangle 9"/>
          <p:cNvSpPr>
            <a:spLocks noChangeArrowheads="1"/>
          </p:cNvSpPr>
          <p:nvPr/>
        </p:nvSpPr>
        <p:spPr bwMode="auto">
          <a:xfrm>
            <a:off x="687387" y="2114550"/>
            <a:ext cx="1495425" cy="876300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804" name="Freeform 10"/>
          <p:cNvSpPr>
            <a:spLocks/>
          </p:cNvSpPr>
          <p:nvPr/>
        </p:nvSpPr>
        <p:spPr bwMode="auto">
          <a:xfrm>
            <a:off x="4821237" y="2114550"/>
            <a:ext cx="1495425" cy="857250"/>
          </a:xfrm>
          <a:custGeom>
            <a:avLst/>
            <a:gdLst>
              <a:gd name="T0" fmla="*/ 0 w 942"/>
              <a:gd name="T1" fmla="*/ 348 h 540"/>
              <a:gd name="T2" fmla="*/ 144 w 942"/>
              <a:gd name="T3" fmla="*/ 108 h 540"/>
              <a:gd name="T4" fmla="*/ 496 w 942"/>
              <a:gd name="T5" fmla="*/ 36 h 540"/>
              <a:gd name="T6" fmla="*/ 858 w 942"/>
              <a:gd name="T7" fmla="*/ 0 h 540"/>
              <a:gd name="T8" fmla="*/ 942 w 942"/>
              <a:gd name="T9" fmla="*/ 300 h 540"/>
              <a:gd name="T10" fmla="*/ 900 w 942"/>
              <a:gd name="T11" fmla="*/ 510 h 540"/>
              <a:gd name="T12" fmla="*/ 432 w 942"/>
              <a:gd name="T13" fmla="*/ 540 h 540"/>
              <a:gd name="T14" fmla="*/ 102 w 942"/>
              <a:gd name="T15" fmla="*/ 504 h 5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42"/>
              <a:gd name="T25" fmla="*/ 0 h 540"/>
              <a:gd name="T26" fmla="*/ 942 w 942"/>
              <a:gd name="T27" fmla="*/ 540 h 5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42" h="540">
                <a:moveTo>
                  <a:pt x="0" y="348"/>
                </a:moveTo>
                <a:lnTo>
                  <a:pt x="144" y="108"/>
                </a:lnTo>
                <a:lnTo>
                  <a:pt x="496" y="36"/>
                </a:lnTo>
                <a:lnTo>
                  <a:pt x="858" y="0"/>
                </a:lnTo>
                <a:lnTo>
                  <a:pt x="942" y="300"/>
                </a:lnTo>
                <a:lnTo>
                  <a:pt x="900" y="510"/>
                </a:lnTo>
                <a:lnTo>
                  <a:pt x="432" y="540"/>
                </a:lnTo>
                <a:lnTo>
                  <a:pt x="102" y="504"/>
                </a:lnTo>
              </a:path>
            </a:pathLst>
          </a:custGeom>
          <a:noFill/>
          <a:ln w="9525">
            <a:solidFill>
              <a:srgbClr val="99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805" name="Rectangle 11"/>
          <p:cNvSpPr>
            <a:spLocks noChangeArrowheads="1"/>
          </p:cNvSpPr>
          <p:nvPr/>
        </p:nvSpPr>
        <p:spPr bwMode="auto">
          <a:xfrm>
            <a:off x="7092280" y="2564904"/>
            <a:ext cx="1368152" cy="14401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802" name="Freeform 8"/>
          <p:cNvSpPr>
            <a:spLocks/>
          </p:cNvSpPr>
          <p:nvPr/>
        </p:nvSpPr>
        <p:spPr bwMode="auto">
          <a:xfrm>
            <a:off x="7020272" y="2132856"/>
            <a:ext cx="1495425" cy="873125"/>
          </a:xfrm>
          <a:custGeom>
            <a:avLst/>
            <a:gdLst>
              <a:gd name="T0" fmla="*/ 0 w 1296"/>
              <a:gd name="T1" fmla="*/ 384 h 624"/>
              <a:gd name="T2" fmla="*/ 192 w 1296"/>
              <a:gd name="T3" fmla="*/ 144 h 624"/>
              <a:gd name="T4" fmla="*/ 336 w 1296"/>
              <a:gd name="T5" fmla="*/ 192 h 624"/>
              <a:gd name="T6" fmla="*/ 432 w 1296"/>
              <a:gd name="T7" fmla="*/ 96 h 624"/>
              <a:gd name="T8" fmla="*/ 624 w 1296"/>
              <a:gd name="T9" fmla="*/ 240 h 624"/>
              <a:gd name="T10" fmla="*/ 672 w 1296"/>
              <a:gd name="T11" fmla="*/ 48 h 624"/>
              <a:gd name="T12" fmla="*/ 912 w 1296"/>
              <a:gd name="T13" fmla="*/ 96 h 624"/>
              <a:gd name="T14" fmla="*/ 1200 w 1296"/>
              <a:gd name="T15" fmla="*/ 0 h 624"/>
              <a:gd name="T16" fmla="*/ 1248 w 1296"/>
              <a:gd name="T17" fmla="*/ 288 h 624"/>
              <a:gd name="T18" fmla="*/ 1296 w 1296"/>
              <a:gd name="T19" fmla="*/ 336 h 624"/>
              <a:gd name="T20" fmla="*/ 1248 w 1296"/>
              <a:gd name="T21" fmla="*/ 576 h 624"/>
              <a:gd name="T22" fmla="*/ 1104 w 1296"/>
              <a:gd name="T23" fmla="*/ 480 h 624"/>
              <a:gd name="T24" fmla="*/ 864 w 1296"/>
              <a:gd name="T25" fmla="*/ 432 h 624"/>
              <a:gd name="T26" fmla="*/ 624 w 1296"/>
              <a:gd name="T27" fmla="*/ 624 h 624"/>
              <a:gd name="T28" fmla="*/ 480 w 1296"/>
              <a:gd name="T29" fmla="*/ 480 h 624"/>
              <a:gd name="T30" fmla="*/ 384 w 1296"/>
              <a:gd name="T31" fmla="*/ 576 h 624"/>
              <a:gd name="T32" fmla="*/ 144 w 1296"/>
              <a:gd name="T33" fmla="*/ 576 h 624"/>
              <a:gd name="T34" fmla="*/ 0 w 1296"/>
              <a:gd name="T35" fmla="*/ 384 h 6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96"/>
              <a:gd name="T55" fmla="*/ 0 h 624"/>
              <a:gd name="T56" fmla="*/ 1296 w 1296"/>
              <a:gd name="T57" fmla="*/ 624 h 6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96" h="624">
                <a:moveTo>
                  <a:pt x="0" y="384"/>
                </a:moveTo>
                <a:lnTo>
                  <a:pt x="192" y="144"/>
                </a:lnTo>
                <a:lnTo>
                  <a:pt x="336" y="192"/>
                </a:lnTo>
                <a:lnTo>
                  <a:pt x="432" y="96"/>
                </a:lnTo>
                <a:lnTo>
                  <a:pt x="624" y="240"/>
                </a:lnTo>
                <a:lnTo>
                  <a:pt x="672" y="48"/>
                </a:lnTo>
                <a:lnTo>
                  <a:pt x="912" y="96"/>
                </a:lnTo>
                <a:lnTo>
                  <a:pt x="1200" y="0"/>
                </a:lnTo>
                <a:lnTo>
                  <a:pt x="1248" y="288"/>
                </a:lnTo>
                <a:lnTo>
                  <a:pt x="1296" y="336"/>
                </a:lnTo>
                <a:lnTo>
                  <a:pt x="1248" y="576"/>
                </a:lnTo>
                <a:lnTo>
                  <a:pt x="1104" y="480"/>
                </a:lnTo>
                <a:lnTo>
                  <a:pt x="864" y="432"/>
                </a:lnTo>
                <a:lnTo>
                  <a:pt x="624" y="624"/>
                </a:lnTo>
                <a:lnTo>
                  <a:pt x="480" y="480"/>
                </a:lnTo>
                <a:lnTo>
                  <a:pt x="384" y="576"/>
                </a:lnTo>
                <a:lnTo>
                  <a:pt x="144" y="576"/>
                </a:lnTo>
                <a:lnTo>
                  <a:pt x="0" y="38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73"/>
    </mc:Choice>
    <mc:Fallback xmlns="">
      <p:transition spd="slow" advTm="17707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Filter-and-Refine Workflow</a:t>
            </a:r>
          </a:p>
        </p:txBody>
      </p:sp>
      <p:sp>
        <p:nvSpPr>
          <p:cNvPr id="16282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5A3F-F531-4548-855F-D4A5303E0C7D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5800" y="3017838"/>
            <a:ext cx="1676400" cy="1447800"/>
            <a:chOff x="480" y="1968"/>
            <a:chExt cx="1008" cy="912"/>
          </a:xfrm>
        </p:grpSpPr>
        <p:sp>
          <p:nvSpPr>
            <p:cNvPr id="162831" name="AutoShape 4"/>
            <p:cNvSpPr>
              <a:spLocks noChangeArrowheads="1"/>
            </p:cNvSpPr>
            <p:nvPr/>
          </p:nvSpPr>
          <p:spPr bwMode="auto">
            <a:xfrm>
              <a:off x="480" y="1968"/>
              <a:ext cx="1008" cy="912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200">
                <a:latin typeface="+mj-lt"/>
              </a:endParaRPr>
            </a:p>
          </p:txBody>
        </p:sp>
        <p:sp>
          <p:nvSpPr>
            <p:cNvPr id="162832" name="Text Box 5"/>
            <p:cNvSpPr txBox="1">
              <a:spLocks noChangeArrowheads="1"/>
            </p:cNvSpPr>
            <p:nvPr/>
          </p:nvSpPr>
          <p:spPr bwMode="auto">
            <a:xfrm>
              <a:off x="552" y="2288"/>
              <a:ext cx="864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200" dirty="0">
                  <a:latin typeface="+mj-lt"/>
                </a:rPr>
                <a:t>Database</a:t>
              </a:r>
            </a:p>
            <a:p>
              <a:pPr algn="ctr">
                <a:spcBef>
                  <a:spcPct val="20000"/>
                </a:spcBef>
              </a:pPr>
              <a:r>
                <a:rPr lang="en-US" sz="1100" dirty="0">
                  <a:latin typeface="+mj-lt"/>
                </a:rPr>
                <a:t>(data and indexes)</a:t>
              </a:r>
            </a:p>
          </p:txBody>
        </p:sp>
      </p:grpSp>
      <p:sp>
        <p:nvSpPr>
          <p:cNvPr id="162823" name="Rectangle 6"/>
          <p:cNvSpPr>
            <a:spLocks noChangeArrowheads="1"/>
          </p:cNvSpPr>
          <p:nvPr/>
        </p:nvSpPr>
        <p:spPr bwMode="auto">
          <a:xfrm>
            <a:off x="3113088" y="2379779"/>
            <a:ext cx="135255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200">
                <a:latin typeface="+mj-lt"/>
              </a:rPr>
              <a:t>Filter</a:t>
            </a:r>
          </a:p>
        </p:txBody>
      </p:sp>
      <p:sp>
        <p:nvSpPr>
          <p:cNvPr id="162824" name="Rectangle 7"/>
          <p:cNvSpPr>
            <a:spLocks noChangeArrowheads="1"/>
          </p:cNvSpPr>
          <p:nvPr/>
        </p:nvSpPr>
        <p:spPr bwMode="auto">
          <a:xfrm>
            <a:off x="5097463" y="3322638"/>
            <a:ext cx="1495425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+mj-lt"/>
              </a:rPr>
              <a:t>Refine</a:t>
            </a:r>
          </a:p>
        </p:txBody>
      </p:sp>
      <p:cxnSp>
        <p:nvCxnSpPr>
          <p:cNvPr id="162825" name="AutoShape 8"/>
          <p:cNvCxnSpPr>
            <a:cxnSpLocks noChangeShapeType="1"/>
            <a:endCxn id="162823" idx="1"/>
          </p:cNvCxnSpPr>
          <p:nvPr/>
        </p:nvCxnSpPr>
        <p:spPr bwMode="auto">
          <a:xfrm flipV="1">
            <a:off x="2362200" y="2836979"/>
            <a:ext cx="750888" cy="571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2826" name="AutoShape 9"/>
          <p:cNvCxnSpPr>
            <a:cxnSpLocks noChangeShapeType="1"/>
            <a:stCxn id="162823" idx="3"/>
            <a:endCxn id="162824" idx="1"/>
          </p:cNvCxnSpPr>
          <p:nvPr/>
        </p:nvCxnSpPr>
        <p:spPr bwMode="auto">
          <a:xfrm>
            <a:off x="4465638" y="2836979"/>
            <a:ext cx="631825" cy="94285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2827" name="Rectangle 10"/>
          <p:cNvSpPr>
            <a:spLocks noChangeArrowheads="1"/>
          </p:cNvSpPr>
          <p:nvPr/>
        </p:nvSpPr>
        <p:spPr bwMode="auto">
          <a:xfrm>
            <a:off x="7381876" y="2636838"/>
            <a:ext cx="99695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+mj-lt"/>
              </a:rPr>
              <a:t> Results</a:t>
            </a:r>
          </a:p>
        </p:txBody>
      </p:sp>
      <p:cxnSp>
        <p:nvCxnSpPr>
          <p:cNvPr id="162828" name="AutoShape 11"/>
          <p:cNvCxnSpPr>
            <a:cxnSpLocks noChangeShapeType="1"/>
            <a:stCxn id="162824" idx="3"/>
            <a:endCxn id="162827" idx="1"/>
          </p:cNvCxnSpPr>
          <p:nvPr/>
        </p:nvCxnSpPr>
        <p:spPr bwMode="auto">
          <a:xfrm flipV="1">
            <a:off x="6592888" y="3322638"/>
            <a:ext cx="788988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2829" name="Line 12"/>
          <p:cNvSpPr>
            <a:spLocks noChangeShapeType="1"/>
          </p:cNvSpPr>
          <p:nvPr/>
        </p:nvSpPr>
        <p:spPr bwMode="auto">
          <a:xfrm>
            <a:off x="4465638" y="2836979"/>
            <a:ext cx="2916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200">
              <a:latin typeface="+mj-lt"/>
            </a:endParaRPr>
          </a:p>
        </p:txBody>
      </p:sp>
      <p:sp>
        <p:nvSpPr>
          <p:cNvPr id="162830" name="Line 13"/>
          <p:cNvSpPr>
            <a:spLocks noChangeShapeType="1"/>
          </p:cNvSpPr>
          <p:nvPr/>
        </p:nvSpPr>
        <p:spPr bwMode="auto">
          <a:xfrm>
            <a:off x="2362200" y="4008438"/>
            <a:ext cx="2735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2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BD8C3-B46E-1848-9401-ADE04F3EF1FE}"/>
              </a:ext>
            </a:extLst>
          </p:cNvPr>
          <p:cNvSpPr txBox="1"/>
          <p:nvPr/>
        </p:nvSpPr>
        <p:spPr>
          <a:xfrm>
            <a:off x="1760538" y="2626539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Approximations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ECFAAF-4E6F-EA4B-B5E3-44D77EAE60CE}"/>
              </a:ext>
            </a:extLst>
          </p:cNvPr>
          <p:cNvSpPr txBox="1"/>
          <p:nvPr/>
        </p:nvSpPr>
        <p:spPr>
          <a:xfrm>
            <a:off x="4696691" y="3044451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2.2 Candidates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4D60B-46DA-144A-94C7-2FF0FABD46E2}"/>
              </a:ext>
            </a:extLst>
          </p:cNvPr>
          <p:cNvSpPr txBox="1"/>
          <p:nvPr/>
        </p:nvSpPr>
        <p:spPr>
          <a:xfrm>
            <a:off x="2818907" y="4098539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Full geometry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CBFB78-82BD-4544-BE98-E8136ADA270A}"/>
              </a:ext>
            </a:extLst>
          </p:cNvPr>
          <p:cNvSpPr txBox="1"/>
          <p:nvPr/>
        </p:nvSpPr>
        <p:spPr>
          <a:xfrm>
            <a:off x="6556375" y="3678644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AD026F-F5D3-B64C-B302-3DAE6A0CF0F6}"/>
              </a:ext>
            </a:extLst>
          </p:cNvPr>
          <p:cNvSpPr txBox="1"/>
          <p:nvPr/>
        </p:nvSpPr>
        <p:spPr>
          <a:xfrm>
            <a:off x="4678364" y="2539748"/>
            <a:ext cx="135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2.1.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97"/>
    </mc:Choice>
    <mc:Fallback xmlns="">
      <p:transition spd="slow" advTm="17409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648770" y="2159570"/>
            <a:ext cx="4191000" cy="20816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An Algorithm Using MBR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</p:spPr>
            <p:txBody>
              <a:bodyPr/>
              <a:lstStyle/>
              <a:p>
                <a:r>
                  <a:rPr lang="en-AU" dirty="0"/>
                  <a:t>The </a:t>
                </a:r>
                <a:r>
                  <a:rPr lang="en-AU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Filter</a:t>
                </a:r>
                <a:r>
                  <a:rPr lang="en-AU" dirty="0"/>
                  <a:t> step</a:t>
                </a: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AU" i="1" dirty="0">
                          <a:latin typeface="Cambria Math" panose="02040503050406030204" pitchFamily="18" charset="0"/>
                          <a:sym typeface="Symbol" pitchFamily="-106" charset="2"/>
                        </a:rPr>
                        <m:t>;</m:t>
                      </m:r>
                    </m:oMath>
                  </m:oMathPara>
                </a14:m>
                <a:endParaRPr lang="en-AU" dirty="0"/>
              </a:p>
              <a:p>
                <a:pPr marL="228600" lvl="1" indent="0">
                  <a:buNone/>
                </a:pPr>
                <a:r>
                  <a:rPr lang="en-AU" dirty="0"/>
                  <a:t>for each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dirty="0"/>
                  <a:t>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AU" i="1" dirty="0"/>
              </a:p>
              <a:p>
                <a:pPr marL="457200" lvl="2" indent="0">
                  <a:buNone/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𝑚𝑏𝑟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contains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AU" i="1" dirty="0"/>
              </a:p>
              <a:p>
                <a:pPr marL="457200" lvl="2" indent="0">
                  <a:buNone/>
                </a:pPr>
                <a:r>
                  <a:rPr lang="en-AU" dirty="0"/>
                  <a:t>   add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𝑝𝑖𝑑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to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AU" dirty="0"/>
                  <a:t>;</a:t>
                </a:r>
              </a:p>
              <a:p>
                <a:endParaRPr lang="en-AU" dirty="0"/>
              </a:p>
              <a:p>
                <a:r>
                  <a:rPr lang="en-AU" dirty="0"/>
                  <a:t>The </a:t>
                </a:r>
                <a:r>
                  <a:rPr lang="en-AU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Refine</a:t>
                </a:r>
                <a:r>
                  <a:rPr lang="en-AU" dirty="0"/>
                  <a:t> step</a:t>
                </a:r>
              </a:p>
              <a:p>
                <a:pPr marL="228600" lvl="1" indent="0">
                  <a:buNone/>
                </a:pPr>
                <a:r>
                  <a:rPr lang="en-AU" dirty="0"/>
                  <a:t>for each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AU" dirty="0"/>
                  <a:t>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AU" i="1" dirty="0"/>
              </a:p>
              <a:p>
                <a:pPr marL="228600" lvl="1" indent="0">
                  <a:buNone/>
                </a:pPr>
                <a:r>
                  <a:rPr lang="en-AU" dirty="0"/>
                  <a:t>    select </a:t>
                </a:r>
                <a:r>
                  <a:rPr lang="en-AU" i="1" dirty="0"/>
                  <a:t>geometry</a:t>
                </a:r>
                <a:r>
                  <a:rPr lang="en-AU" dirty="0"/>
                  <a:t> from </a:t>
                </a:r>
                <a:r>
                  <a:rPr lang="en-AU" i="1" dirty="0"/>
                  <a:t>D</a:t>
                </a:r>
                <a:r>
                  <a:rPr lang="en-AU" dirty="0"/>
                  <a:t> where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𝑝𝑖𝑑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into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𝑔𝑒𝑜</m:t>
                    </m:r>
                  </m:oMath>
                </a14:m>
                <a:r>
                  <a:rPr lang="en-AU" dirty="0"/>
                  <a:t>;</a:t>
                </a:r>
              </a:p>
              <a:p>
                <a:pPr marL="228600" lvl="1" indent="0">
                  <a:buNone/>
                </a:pPr>
                <a:r>
                  <a:rPr lang="en-AU" dirty="0"/>
                  <a:t>    if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𝑔𝑒𝑜</m:t>
                    </m:r>
                  </m:oMath>
                </a14:m>
                <a:r>
                  <a:rPr lang="en-AU" dirty="0"/>
                  <a:t> contains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AU" i="1" dirty="0"/>
              </a:p>
              <a:p>
                <a:pPr marL="228600" lvl="1" indent="0">
                  <a:buNone/>
                </a:pPr>
                <a:r>
                  <a:rPr lang="en-AU" dirty="0"/>
                  <a:t>        output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AU" dirty="0"/>
                  <a:t>;</a:t>
                </a:r>
              </a:p>
            </p:txBody>
          </p:sp>
        </mc:Choice>
        <mc:Fallback xmlns="">
          <p:sp>
            <p:nvSpPr>
              <p:cNvPr id="1638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4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F0FD-F44E-1F49-9669-CF9BD87F7938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258370" y="2417400"/>
            <a:ext cx="3387726" cy="533400"/>
            <a:chOff x="2976" y="1344"/>
            <a:chExt cx="2592" cy="384"/>
          </a:xfrm>
        </p:grpSpPr>
        <p:sp>
          <p:nvSpPr>
            <p:cNvPr id="163851" name="Rectangle 5"/>
            <p:cNvSpPr>
              <a:spLocks noChangeArrowheads="1"/>
            </p:cNvSpPr>
            <p:nvPr/>
          </p:nvSpPr>
          <p:spPr bwMode="auto">
            <a:xfrm>
              <a:off x="2976" y="1344"/>
              <a:ext cx="48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i="1">
                  <a:latin typeface="+mj-lt"/>
                </a:rPr>
                <a:t>pid</a:t>
              </a:r>
            </a:p>
          </p:txBody>
        </p:sp>
        <p:sp>
          <p:nvSpPr>
            <p:cNvPr id="163852" name="Rectangle 6"/>
            <p:cNvSpPr>
              <a:spLocks noChangeArrowheads="1"/>
            </p:cNvSpPr>
            <p:nvPr/>
          </p:nvSpPr>
          <p:spPr bwMode="auto">
            <a:xfrm>
              <a:off x="3456" y="1344"/>
              <a:ext cx="528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i="1">
                  <a:latin typeface="+mj-lt"/>
                </a:rPr>
                <a:t>mbr</a:t>
              </a:r>
            </a:p>
          </p:txBody>
        </p:sp>
        <p:sp>
          <p:nvSpPr>
            <p:cNvPr id="163853" name="Rectangle 7"/>
            <p:cNvSpPr>
              <a:spLocks noChangeArrowheads="1"/>
            </p:cNvSpPr>
            <p:nvPr/>
          </p:nvSpPr>
          <p:spPr bwMode="auto">
            <a:xfrm>
              <a:off x="3984" y="1344"/>
              <a:ext cx="768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i="1">
                  <a:latin typeface="+mj-lt"/>
                </a:rPr>
                <a:t>geometry</a:t>
              </a:r>
            </a:p>
          </p:txBody>
        </p:sp>
        <p:sp>
          <p:nvSpPr>
            <p:cNvPr id="163854" name="Rectangle 8"/>
            <p:cNvSpPr>
              <a:spLocks noChangeArrowheads="1"/>
            </p:cNvSpPr>
            <p:nvPr/>
          </p:nvSpPr>
          <p:spPr bwMode="auto">
            <a:xfrm>
              <a:off x="4752" y="1344"/>
              <a:ext cx="816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i="1" dirty="0">
                  <a:latin typeface="+mj-lt"/>
                </a:rPr>
                <a:t>attributes</a:t>
              </a:r>
            </a:p>
          </p:txBody>
        </p:sp>
      </p:grpSp>
      <p:sp>
        <p:nvSpPr>
          <p:cNvPr id="163847" name="Rectangle 9"/>
          <p:cNvSpPr>
            <a:spLocks noChangeArrowheads="1"/>
          </p:cNvSpPr>
          <p:nvPr/>
        </p:nvSpPr>
        <p:spPr bwMode="auto">
          <a:xfrm>
            <a:off x="762000" y="1752600"/>
            <a:ext cx="37338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48" name="Rectangle 10"/>
          <p:cNvSpPr>
            <a:spLocks noChangeArrowheads="1"/>
          </p:cNvSpPr>
          <p:nvPr/>
        </p:nvSpPr>
        <p:spPr bwMode="auto">
          <a:xfrm>
            <a:off x="673925" y="4406614"/>
            <a:ext cx="66294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9" name="Text Box 11"/>
              <p:cNvSpPr txBox="1">
                <a:spLocks noChangeArrowheads="1"/>
              </p:cNvSpPr>
              <p:nvPr/>
            </p:nvSpPr>
            <p:spPr bwMode="auto">
              <a:xfrm>
                <a:off x="5258370" y="3179400"/>
                <a:ext cx="3581400" cy="1061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1" dirty="0">
                    <a:latin typeface="+mj-lt"/>
                  </a:rPr>
                  <a:t>Query: find all polygons containing point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1400" b="1" dirty="0">
                    <a:latin typeface="+mj-lt"/>
                  </a:rPr>
                  <a:t>.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1400" dirty="0">
                    <a:latin typeface="+mj-lt"/>
                  </a:rPr>
                  <a:t>Note: “contains” in the two steps are different.</a:t>
                </a:r>
              </a:p>
            </p:txBody>
          </p:sp>
        </mc:Choice>
        <mc:Fallback xmlns="">
          <p:sp>
            <p:nvSpPr>
              <p:cNvPr id="16384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8370" y="3179400"/>
                <a:ext cx="3581400" cy="1061829"/>
              </a:xfrm>
              <a:prstGeom prst="rect">
                <a:avLst/>
              </a:prstGeom>
              <a:blipFill>
                <a:blip r:embed="rId5"/>
                <a:stretch>
                  <a:fillRect l="-353" b="-35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50" name="Text Box 12"/>
          <p:cNvSpPr txBox="1">
            <a:spLocks noChangeArrowheads="1"/>
          </p:cNvSpPr>
          <p:nvPr/>
        </p:nvSpPr>
        <p:spPr bwMode="auto">
          <a:xfrm>
            <a:off x="4706403" y="2509058"/>
            <a:ext cx="5794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 dirty="0">
                <a:latin typeface="+mj-lt"/>
              </a:rPr>
              <a:t>D</a:t>
            </a:r>
            <a:r>
              <a:rPr lang="en-US" sz="1600" dirty="0">
                <a:latin typeface="+mj-lt"/>
              </a:rPr>
              <a:t>:</a:t>
            </a:r>
            <a:endParaRPr lang="en-US" sz="1600" i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21"/>
    </mc:Choice>
    <mc:Fallback xmlns="">
      <p:transition spd="slow" advTm="15102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Computational Geometry Algorithms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Point in Rectangle</a:t>
            </a:r>
          </a:p>
          <a:p>
            <a:r>
              <a:rPr lang="en-AU" dirty="0"/>
              <a:t>Rectangle intersection</a:t>
            </a:r>
          </a:p>
          <a:p>
            <a:r>
              <a:rPr lang="en-AU" dirty="0"/>
              <a:t>Point in Polygon</a:t>
            </a:r>
          </a:p>
          <a:p>
            <a:r>
              <a:rPr lang="en-AU" dirty="0"/>
              <a:t>Polyline intersection</a:t>
            </a:r>
          </a:p>
          <a:p>
            <a:r>
              <a:rPr lang="en-AU" dirty="0"/>
              <a:t>Polygon intersection</a:t>
            </a:r>
          </a:p>
          <a:p>
            <a:endParaRPr lang="en-AU" dirty="0"/>
          </a:p>
        </p:txBody>
      </p:sp>
      <p:sp>
        <p:nvSpPr>
          <p:cNvPr id="16589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E1198-9115-B94D-8F47-88BC8DF597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5894" name="Rectangle 4"/>
          <p:cNvSpPr>
            <a:spLocks noChangeArrowheads="1"/>
          </p:cNvSpPr>
          <p:nvPr/>
        </p:nvSpPr>
        <p:spPr bwMode="auto">
          <a:xfrm>
            <a:off x="1678483" y="5672137"/>
            <a:ext cx="733425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i="1" dirty="0">
                <a:solidFill>
                  <a:schemeClr val="accent2"/>
                </a:solidFill>
              </a:rPr>
              <a:t>Reading: </a:t>
            </a:r>
            <a:r>
              <a:rPr lang="en-US" sz="2000" i="1" dirty="0" err="1">
                <a:solidFill>
                  <a:schemeClr val="accent2"/>
                </a:solidFill>
              </a:rPr>
              <a:t>Preparata</a:t>
            </a:r>
            <a:r>
              <a:rPr lang="en-US" sz="2000" i="1" dirty="0">
                <a:solidFill>
                  <a:schemeClr val="accent2"/>
                </a:solidFill>
              </a:rPr>
              <a:t> and </a:t>
            </a:r>
            <a:r>
              <a:rPr lang="en-US" sz="2000" i="1" dirty="0" err="1">
                <a:solidFill>
                  <a:schemeClr val="accent2"/>
                </a:solidFill>
              </a:rPr>
              <a:t>Shamos</a:t>
            </a:r>
            <a:r>
              <a:rPr lang="en-US" sz="2000" i="1" dirty="0">
                <a:solidFill>
                  <a:schemeClr val="accent2"/>
                </a:solidFill>
              </a:rPr>
              <a:t>, </a:t>
            </a:r>
          </a:p>
          <a:p>
            <a:pPr algn="r"/>
            <a:r>
              <a:rPr lang="en-US" sz="2000" b="1" i="1" dirty="0">
                <a:solidFill>
                  <a:schemeClr val="accent2"/>
                </a:solidFill>
              </a:rPr>
              <a:t>Computation Geometry: An Introduction</a:t>
            </a:r>
          </a:p>
          <a:p>
            <a:pPr algn="r"/>
            <a:r>
              <a:rPr lang="en-US" sz="2000" i="1" dirty="0">
                <a:solidFill>
                  <a:schemeClr val="accent2"/>
                </a:solidFill>
              </a:rPr>
              <a:t>Springer-</a:t>
            </a:r>
            <a:r>
              <a:rPr lang="en-US" sz="2000" i="1" dirty="0" err="1">
                <a:solidFill>
                  <a:schemeClr val="accent2"/>
                </a:solidFill>
              </a:rPr>
              <a:t>Verlag</a:t>
            </a:r>
            <a:r>
              <a:rPr lang="en-US" sz="2000" i="1" dirty="0">
                <a:solidFill>
                  <a:schemeClr val="accent2"/>
                </a:solidFill>
              </a:rPr>
              <a:t> 1985.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23"/>
    </mc:Choice>
    <mc:Fallback xmlns="">
      <p:transition spd="slow" advTm="821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Point in Rectangle</a:t>
            </a:r>
          </a:p>
        </p:txBody>
      </p:sp>
      <p:sp>
        <p:nvSpPr>
          <p:cNvPr id="1669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29DAFAA-5976-574F-8D75-E38EEA7AEB5D}" type="slidenum">
              <a:rPr lang="en-US"/>
              <a:pPr/>
              <a:t>14</a:t>
            </a:fld>
            <a:endParaRPr lang="en-US"/>
          </a:p>
        </p:txBody>
      </p:sp>
      <p:sp>
        <p:nvSpPr>
          <p:cNvPr id="166918" name="Rectangle 3"/>
          <p:cNvSpPr>
            <a:spLocks noChangeArrowheads="1"/>
          </p:cNvSpPr>
          <p:nvPr/>
        </p:nvSpPr>
        <p:spPr bwMode="auto">
          <a:xfrm>
            <a:off x="2895600" y="2362200"/>
            <a:ext cx="32766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919" name="Text Box 4"/>
              <p:cNvSpPr txBox="1">
                <a:spLocks noChangeArrowheads="1"/>
              </p:cNvSpPr>
              <p:nvPr/>
            </p:nvSpPr>
            <p:spPr bwMode="auto">
              <a:xfrm>
                <a:off x="2209800" y="4876800"/>
                <a:ext cx="17526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𝑙𝑜𝑤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𝑙𝑜𝑤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6691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4876800"/>
                <a:ext cx="1752600" cy="457200"/>
              </a:xfrm>
              <a:prstGeom prst="rect">
                <a:avLst/>
              </a:prstGeom>
              <a:blipFill>
                <a:blip r:embed="rId5"/>
                <a:stretch>
                  <a:fillRect l="-5036" t="-11111" b="-277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920" name="Text Box 5"/>
              <p:cNvSpPr txBox="1">
                <a:spLocks noChangeArrowheads="1"/>
              </p:cNvSpPr>
              <p:nvPr/>
            </p:nvSpPr>
            <p:spPr bwMode="auto">
              <a:xfrm>
                <a:off x="5791200" y="1828800"/>
                <a:ext cx="17526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h𝑖𝑔h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h𝑖𝑔h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6692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1200" y="1828800"/>
                <a:ext cx="1752600" cy="457200"/>
              </a:xfrm>
              <a:prstGeom prst="rect">
                <a:avLst/>
              </a:prstGeom>
              <a:blipFill>
                <a:blip r:embed="rId6"/>
                <a:stretch>
                  <a:fillRect l="-5797" t="-11111" r="-725" b="-277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921" name="Oval 6"/>
          <p:cNvSpPr>
            <a:spLocks noChangeArrowheads="1"/>
          </p:cNvSpPr>
          <p:nvPr/>
        </p:nvSpPr>
        <p:spPr bwMode="auto">
          <a:xfrm>
            <a:off x="4038600" y="3429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922" name="Text Box 7"/>
              <p:cNvSpPr txBox="1">
                <a:spLocks noChangeArrowheads="1"/>
              </p:cNvSpPr>
              <p:nvPr/>
            </p:nvSpPr>
            <p:spPr bwMode="auto">
              <a:xfrm>
                <a:off x="4191000" y="3429000"/>
                <a:ext cx="17526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6692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000" y="3429000"/>
                <a:ext cx="1752600" cy="457200"/>
              </a:xfrm>
              <a:prstGeom prst="rect">
                <a:avLst/>
              </a:prstGeom>
              <a:blipFill>
                <a:blip r:embed="rId7"/>
                <a:stretch>
                  <a:fillRect l="-5036" t="-10811" b="-270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923" name="Text Box 8"/>
          <p:cNvSpPr txBox="1">
            <a:spLocks noChangeArrowheads="1"/>
          </p:cNvSpPr>
          <p:nvPr/>
        </p:nvSpPr>
        <p:spPr bwMode="auto">
          <a:xfrm>
            <a:off x="4432300" y="5529263"/>
            <a:ext cx="41402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i="1">
                <a:solidFill>
                  <a:schemeClr val="accent2"/>
                </a:solidFill>
              </a:rPr>
              <a:t>…the condition?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1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93"/>
    </mc:Choice>
    <mc:Fallback xmlns="">
      <p:transition spd="slow" advTm="4999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Rectangle Intersection</a:t>
            </a:r>
          </a:p>
        </p:txBody>
      </p:sp>
      <p:sp>
        <p:nvSpPr>
          <p:cNvPr id="16794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6B6B008-272F-E04D-8664-A036B434F1F0}" type="slidenum">
              <a:rPr lang="en-US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942" name="Text Box 3"/>
              <p:cNvSpPr txBox="1">
                <a:spLocks noChangeArrowheads="1"/>
              </p:cNvSpPr>
              <p:nvPr/>
            </p:nvSpPr>
            <p:spPr bwMode="auto">
              <a:xfrm>
                <a:off x="1295400" y="3916616"/>
                <a:ext cx="17526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𝑙𝑜𝑤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𝑙𝑜𝑤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6794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3916616"/>
                <a:ext cx="1752600" cy="457200"/>
              </a:xfrm>
              <a:prstGeom prst="rect">
                <a:avLst/>
              </a:prstGeom>
              <a:blipFill>
                <a:blip r:embed="rId5"/>
                <a:stretch>
                  <a:fillRect l="-5036" t="-8108" b="-270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943" name="Rectangle 4"/>
          <p:cNvSpPr>
            <a:spLocks noChangeArrowheads="1"/>
          </p:cNvSpPr>
          <p:nvPr/>
        </p:nvSpPr>
        <p:spPr bwMode="auto">
          <a:xfrm>
            <a:off x="1981200" y="1402016"/>
            <a:ext cx="3276600" cy="2286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944" name="Text Box 5"/>
              <p:cNvSpPr txBox="1">
                <a:spLocks noChangeArrowheads="1"/>
              </p:cNvSpPr>
              <p:nvPr/>
            </p:nvSpPr>
            <p:spPr bwMode="auto">
              <a:xfrm>
                <a:off x="4876800" y="868616"/>
                <a:ext cx="17526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h𝑖𝑔h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h𝑖𝑔h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6794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868616"/>
                <a:ext cx="1752600" cy="457200"/>
              </a:xfrm>
              <a:prstGeom prst="rect">
                <a:avLst/>
              </a:prstGeom>
              <a:blipFill>
                <a:blip r:embed="rId6"/>
                <a:stretch>
                  <a:fillRect l="-5797" t="-8108" r="-725" b="-270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945" name="Text Box 6"/>
              <p:cNvSpPr txBox="1">
                <a:spLocks noChangeArrowheads="1"/>
              </p:cNvSpPr>
              <p:nvPr/>
            </p:nvSpPr>
            <p:spPr bwMode="auto">
              <a:xfrm>
                <a:off x="2971800" y="4069016"/>
                <a:ext cx="17526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𝑙𝑜𝑤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𝑙𝑜𝑤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67945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1800" y="4069016"/>
                <a:ext cx="1752600" cy="457200"/>
              </a:xfrm>
              <a:prstGeom prst="rect">
                <a:avLst/>
              </a:prstGeom>
              <a:blipFill>
                <a:blip r:embed="rId7"/>
                <a:stretch>
                  <a:fillRect l="-5036" t="-8108" b="-270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946" name="Rectangle 7"/>
          <p:cNvSpPr>
            <a:spLocks noChangeArrowheads="1"/>
          </p:cNvSpPr>
          <p:nvPr/>
        </p:nvSpPr>
        <p:spPr bwMode="auto">
          <a:xfrm>
            <a:off x="3505200" y="1859216"/>
            <a:ext cx="3276600" cy="22860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AU">
              <a:solidFill>
                <a:srgbClr val="FF33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947" name="Text Box 8"/>
              <p:cNvSpPr txBox="1">
                <a:spLocks noChangeArrowheads="1"/>
              </p:cNvSpPr>
              <p:nvPr/>
            </p:nvSpPr>
            <p:spPr bwMode="auto">
              <a:xfrm>
                <a:off x="6324600" y="1402016"/>
                <a:ext cx="19812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h𝑖𝑔h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h𝑖𝑔h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6794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1402016"/>
                <a:ext cx="1981200" cy="457200"/>
              </a:xfrm>
              <a:prstGeom prst="rect">
                <a:avLst/>
              </a:prstGeom>
              <a:blipFill>
                <a:blip r:embed="rId8"/>
                <a:stretch>
                  <a:fillRect l="-4459" t="-8108" b="-270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543A1711-4D34-0540-8267-1C4BBEB7161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18267" y="4833257"/>
                <a:ext cx="8249990" cy="2936174"/>
              </a:xfrm>
            </p:spPr>
            <p:txBody>
              <a:bodyPr>
                <a:normAutofit/>
              </a:bodyPr>
              <a:lstStyle/>
              <a:p>
                <a:r>
                  <a:rPr lang="en-AU" sz="2000" dirty="0"/>
                  <a:t>Four </a:t>
                </a:r>
                <a:r>
                  <a:rPr lang="en-AU" sz="2000" i="1" dirty="0"/>
                  <a:t>point-in-rectangle</a:t>
                </a:r>
                <a:r>
                  <a:rPr lang="en-AU" sz="2000" dirty="0"/>
                  <a:t> check?</a:t>
                </a:r>
              </a:p>
              <a:p>
                <a:r>
                  <a:rPr lang="en-AU" sz="2000" dirty="0"/>
                  <a:t>When do not overlap?</a:t>
                </a:r>
              </a:p>
              <a:p>
                <a:pPr lvl="1"/>
                <a:r>
                  <a:rPr lang="en-AU" sz="1800" dirty="0"/>
                  <a:t>One is on top: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𝑙𝑜𝑤</m:t>
                    </m:r>
                  </m:oMath>
                </a14:m>
                <a:r>
                  <a:rPr lang="en-AU" sz="1800" dirty="0"/>
                  <a:t>&gt;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AU" sz="1800" dirty="0"/>
              </a:p>
              <a:p>
                <a:pPr lvl="1"/>
                <a:r>
                  <a:rPr lang="en-AU" sz="1800" dirty="0"/>
                  <a:t>One is left/right: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AU" sz="1800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endParaRPr lang="en-AU" sz="1800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543A1711-4D34-0540-8267-1C4BBEB71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267" y="4833257"/>
                <a:ext cx="8249990" cy="2936174"/>
              </a:xfrm>
              <a:blipFill>
                <a:blip r:embed="rId9"/>
                <a:stretch>
                  <a:fillRect l="-154" t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869"/>
    </mc:Choice>
    <mc:Fallback xmlns="">
      <p:transition spd="slow" advTm="17986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Point in Polygon</a:t>
            </a:r>
          </a:p>
        </p:txBody>
      </p:sp>
      <p:sp>
        <p:nvSpPr>
          <p:cNvPr id="16896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92D7C8-5C50-5844-8E52-3BB3FE80A213}" type="slidenum">
              <a:rPr lang="en-US"/>
              <a:pPr/>
              <a:t>16</a:t>
            </a:fld>
            <a:endParaRPr lang="en-US"/>
          </a:p>
        </p:txBody>
      </p:sp>
      <p:sp>
        <p:nvSpPr>
          <p:cNvPr id="168966" name="Freeform 3"/>
          <p:cNvSpPr>
            <a:spLocks/>
          </p:cNvSpPr>
          <p:nvPr/>
        </p:nvSpPr>
        <p:spPr bwMode="auto">
          <a:xfrm>
            <a:off x="2133600" y="1828800"/>
            <a:ext cx="4800600" cy="2743200"/>
          </a:xfrm>
          <a:custGeom>
            <a:avLst/>
            <a:gdLst>
              <a:gd name="T0" fmla="*/ 0 w 3024"/>
              <a:gd name="T1" fmla="*/ 864 h 1728"/>
              <a:gd name="T2" fmla="*/ 240 w 3024"/>
              <a:gd name="T3" fmla="*/ 288 h 1728"/>
              <a:gd name="T4" fmla="*/ 672 w 3024"/>
              <a:gd name="T5" fmla="*/ 336 h 1728"/>
              <a:gd name="T6" fmla="*/ 720 w 3024"/>
              <a:gd name="T7" fmla="*/ 672 h 1728"/>
              <a:gd name="T8" fmla="*/ 1056 w 3024"/>
              <a:gd name="T9" fmla="*/ 864 h 1728"/>
              <a:gd name="T10" fmla="*/ 1344 w 3024"/>
              <a:gd name="T11" fmla="*/ 768 h 1728"/>
              <a:gd name="T12" fmla="*/ 1344 w 3024"/>
              <a:gd name="T13" fmla="*/ 144 h 1728"/>
              <a:gd name="T14" fmla="*/ 1680 w 3024"/>
              <a:gd name="T15" fmla="*/ 0 h 1728"/>
              <a:gd name="T16" fmla="*/ 1728 w 3024"/>
              <a:gd name="T17" fmla="*/ 480 h 1728"/>
              <a:gd name="T18" fmla="*/ 1872 w 3024"/>
              <a:gd name="T19" fmla="*/ 816 h 1728"/>
              <a:gd name="T20" fmla="*/ 1776 w 3024"/>
              <a:gd name="T21" fmla="*/ 1152 h 1728"/>
              <a:gd name="T22" fmla="*/ 2496 w 3024"/>
              <a:gd name="T23" fmla="*/ 1344 h 1728"/>
              <a:gd name="T24" fmla="*/ 2640 w 3024"/>
              <a:gd name="T25" fmla="*/ 432 h 1728"/>
              <a:gd name="T26" fmla="*/ 3024 w 3024"/>
              <a:gd name="T27" fmla="*/ 336 h 1728"/>
              <a:gd name="T28" fmla="*/ 2880 w 3024"/>
              <a:gd name="T29" fmla="*/ 960 h 1728"/>
              <a:gd name="T30" fmla="*/ 2832 w 3024"/>
              <a:gd name="T31" fmla="*/ 1680 h 1728"/>
              <a:gd name="T32" fmla="*/ 2352 w 3024"/>
              <a:gd name="T33" fmla="*/ 1728 h 1728"/>
              <a:gd name="T34" fmla="*/ 2352 w 3024"/>
              <a:gd name="T35" fmla="*/ 1536 h 1728"/>
              <a:gd name="T36" fmla="*/ 1824 w 3024"/>
              <a:gd name="T37" fmla="*/ 1584 h 1728"/>
              <a:gd name="T38" fmla="*/ 1488 w 3024"/>
              <a:gd name="T39" fmla="*/ 960 h 1728"/>
              <a:gd name="T40" fmla="*/ 1296 w 3024"/>
              <a:gd name="T41" fmla="*/ 1152 h 1728"/>
              <a:gd name="T42" fmla="*/ 1584 w 3024"/>
              <a:gd name="T43" fmla="*/ 1392 h 1728"/>
              <a:gd name="T44" fmla="*/ 1296 w 3024"/>
              <a:gd name="T45" fmla="*/ 1680 h 1728"/>
              <a:gd name="T46" fmla="*/ 624 w 3024"/>
              <a:gd name="T47" fmla="*/ 1536 h 1728"/>
              <a:gd name="T48" fmla="*/ 528 w 3024"/>
              <a:gd name="T49" fmla="*/ 1056 h 1728"/>
              <a:gd name="T50" fmla="*/ 125 w 3024"/>
              <a:gd name="T51" fmla="*/ 1469 h 1728"/>
              <a:gd name="T52" fmla="*/ 384 w 3024"/>
              <a:gd name="T53" fmla="*/ 720 h 1728"/>
              <a:gd name="T54" fmla="*/ 0 w 3024"/>
              <a:gd name="T55" fmla="*/ 864 h 172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3024"/>
              <a:gd name="T85" fmla="*/ 0 h 1728"/>
              <a:gd name="T86" fmla="*/ 3024 w 3024"/>
              <a:gd name="T87" fmla="*/ 1728 h 172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3024" h="1728">
                <a:moveTo>
                  <a:pt x="0" y="864"/>
                </a:moveTo>
                <a:lnTo>
                  <a:pt x="240" y="288"/>
                </a:lnTo>
                <a:lnTo>
                  <a:pt x="672" y="336"/>
                </a:lnTo>
                <a:lnTo>
                  <a:pt x="720" y="672"/>
                </a:lnTo>
                <a:lnTo>
                  <a:pt x="1056" y="864"/>
                </a:lnTo>
                <a:lnTo>
                  <a:pt x="1344" y="768"/>
                </a:lnTo>
                <a:lnTo>
                  <a:pt x="1344" y="144"/>
                </a:lnTo>
                <a:lnTo>
                  <a:pt x="1680" y="0"/>
                </a:lnTo>
                <a:lnTo>
                  <a:pt x="1728" y="480"/>
                </a:lnTo>
                <a:lnTo>
                  <a:pt x="1872" y="816"/>
                </a:lnTo>
                <a:lnTo>
                  <a:pt x="1776" y="1152"/>
                </a:lnTo>
                <a:lnTo>
                  <a:pt x="2496" y="1344"/>
                </a:lnTo>
                <a:lnTo>
                  <a:pt x="2640" y="432"/>
                </a:lnTo>
                <a:lnTo>
                  <a:pt x="3024" y="336"/>
                </a:lnTo>
                <a:lnTo>
                  <a:pt x="2880" y="960"/>
                </a:lnTo>
                <a:lnTo>
                  <a:pt x="2832" y="1680"/>
                </a:lnTo>
                <a:lnTo>
                  <a:pt x="2352" y="1728"/>
                </a:lnTo>
                <a:lnTo>
                  <a:pt x="2352" y="1536"/>
                </a:lnTo>
                <a:lnTo>
                  <a:pt x="1824" y="1584"/>
                </a:lnTo>
                <a:lnTo>
                  <a:pt x="1488" y="960"/>
                </a:lnTo>
                <a:lnTo>
                  <a:pt x="1296" y="1152"/>
                </a:lnTo>
                <a:lnTo>
                  <a:pt x="1584" y="1392"/>
                </a:lnTo>
                <a:lnTo>
                  <a:pt x="1296" y="1680"/>
                </a:lnTo>
                <a:lnTo>
                  <a:pt x="624" y="1536"/>
                </a:lnTo>
                <a:lnTo>
                  <a:pt x="528" y="1056"/>
                </a:lnTo>
                <a:lnTo>
                  <a:pt x="125" y="1469"/>
                </a:lnTo>
                <a:lnTo>
                  <a:pt x="384" y="720"/>
                </a:lnTo>
                <a:lnTo>
                  <a:pt x="0" y="864"/>
                </a:lnTo>
                <a:close/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967" name="Oval 4"/>
          <p:cNvSpPr>
            <a:spLocks noChangeArrowheads="1"/>
          </p:cNvSpPr>
          <p:nvPr/>
        </p:nvSpPr>
        <p:spPr bwMode="auto">
          <a:xfrm>
            <a:off x="3429000" y="3429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968" name="Oval 5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969" name="Line 6"/>
          <p:cNvSpPr>
            <a:spLocks noChangeShapeType="1"/>
          </p:cNvSpPr>
          <p:nvPr/>
        </p:nvSpPr>
        <p:spPr bwMode="auto">
          <a:xfrm flipH="1">
            <a:off x="1919288" y="3459163"/>
            <a:ext cx="1524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970" name="Line 7"/>
          <p:cNvSpPr>
            <a:spLocks noChangeShapeType="1"/>
          </p:cNvSpPr>
          <p:nvPr/>
        </p:nvSpPr>
        <p:spPr bwMode="auto">
          <a:xfrm flipH="1">
            <a:off x="1708150" y="3763963"/>
            <a:ext cx="271145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971" name="Text Box 8"/>
          <p:cNvSpPr txBox="1">
            <a:spLocks noChangeArrowheads="1"/>
          </p:cNvSpPr>
          <p:nvPr/>
        </p:nvSpPr>
        <p:spPr bwMode="auto">
          <a:xfrm>
            <a:off x="3549650" y="3186113"/>
            <a:ext cx="519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168972" name="Text Box 9"/>
          <p:cNvSpPr txBox="1">
            <a:spLocks noChangeArrowheads="1"/>
          </p:cNvSpPr>
          <p:nvPr/>
        </p:nvSpPr>
        <p:spPr bwMode="auto">
          <a:xfrm>
            <a:off x="4144963" y="3779838"/>
            <a:ext cx="5191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168973" name="Text Box 10"/>
          <p:cNvSpPr txBox="1">
            <a:spLocks noChangeArrowheads="1"/>
          </p:cNvSpPr>
          <p:nvPr/>
        </p:nvSpPr>
        <p:spPr bwMode="auto">
          <a:xfrm>
            <a:off x="179294" y="4612652"/>
            <a:ext cx="5943600" cy="101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The ray-cutting algorithm: 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#Intersection: odd = inside, even = outside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6417" y="5609561"/>
            <a:ext cx="500342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i="1" dirty="0">
                <a:solidFill>
                  <a:schemeClr val="accent2"/>
                </a:solidFill>
              </a:rPr>
              <a:t>…how to represent a line using equations?</a:t>
            </a:r>
          </a:p>
          <a:p>
            <a:pPr algn="r">
              <a:spcBef>
                <a:spcPct val="50000"/>
              </a:spcBef>
            </a:pPr>
            <a:r>
              <a:rPr lang="is-IS" sz="2000" i="1" dirty="0">
                <a:solidFill>
                  <a:schemeClr val="accent2"/>
                </a:solidFill>
              </a:rPr>
              <a:t>…</a:t>
            </a:r>
            <a:r>
              <a:rPr lang="en-US" sz="2000" i="1" dirty="0">
                <a:solidFill>
                  <a:schemeClr val="accent2"/>
                </a:solidFill>
              </a:rPr>
              <a:t>how to check if two lines interest each other?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42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00"/>
    </mc:Choice>
    <mc:Fallback xmlns="">
      <p:transition spd="slow" advTm="237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Polyline Intersection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98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Naïve: for each line segment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, test against each and every line segment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AU" dirty="0"/>
              </a:p>
              <a:p>
                <a:pPr lvl="1"/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, where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dirty="0"/>
                  <a:t> have </a:t>
                </a:r>
                <a:r>
                  <a:rPr lang="en-AU" i="1" dirty="0"/>
                  <a:t>m</a:t>
                </a:r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AU" dirty="0"/>
                  <a:t> line segments  respectively</a:t>
                </a:r>
              </a:p>
              <a:p>
                <a:pPr lvl="2"/>
                <a:r>
                  <a:rPr lang="en-AU" dirty="0"/>
                  <a:t>When each segment intersects with all the others,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is inevitable </a:t>
                </a:r>
              </a:p>
              <a:p>
                <a:pPr lvl="2"/>
                <a:r>
                  <a:rPr lang="en-AU" dirty="0"/>
                  <a:t>But in practice, the total number of intersections is much smaller</a:t>
                </a:r>
              </a:p>
              <a:p>
                <a:pPr lvl="2"/>
                <a:r>
                  <a:rPr lang="en-AU" dirty="0"/>
                  <a:t>Output / Intersection sensitive?</a:t>
                </a:r>
              </a:p>
            </p:txBody>
          </p:sp>
        </mc:Choice>
        <mc:Fallback xmlns="">
          <p:sp>
            <p:nvSpPr>
              <p:cNvPr id="1699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98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09A64B-9079-5740-91FB-B5E947582F18}" type="slidenum">
              <a:rPr lang="en-US"/>
              <a:pPr/>
              <a:t>17</a:t>
            </a:fld>
            <a:endParaRPr lang="en-US"/>
          </a:p>
        </p:txBody>
      </p:sp>
      <p:sp>
        <p:nvSpPr>
          <p:cNvPr id="169990" name="Freeform 4"/>
          <p:cNvSpPr>
            <a:spLocks/>
          </p:cNvSpPr>
          <p:nvPr/>
        </p:nvSpPr>
        <p:spPr bwMode="auto">
          <a:xfrm>
            <a:off x="1403161" y="4405312"/>
            <a:ext cx="4025900" cy="2273300"/>
          </a:xfrm>
          <a:custGeom>
            <a:avLst/>
            <a:gdLst>
              <a:gd name="T0" fmla="*/ 0 w 2536"/>
              <a:gd name="T1" fmla="*/ 368 h 1432"/>
              <a:gd name="T2" fmla="*/ 456 w 2536"/>
              <a:gd name="T3" fmla="*/ 64 h 1432"/>
              <a:gd name="T4" fmla="*/ 688 w 2536"/>
              <a:gd name="T5" fmla="*/ 576 h 1432"/>
              <a:gd name="T6" fmla="*/ 1288 w 2536"/>
              <a:gd name="T7" fmla="*/ 296 h 1432"/>
              <a:gd name="T8" fmla="*/ 720 w 2536"/>
              <a:gd name="T9" fmla="*/ 856 h 1432"/>
              <a:gd name="T10" fmla="*/ 800 w 2536"/>
              <a:gd name="T11" fmla="*/ 888 h 1432"/>
              <a:gd name="T12" fmla="*/ 672 w 2536"/>
              <a:gd name="T13" fmla="*/ 1096 h 1432"/>
              <a:gd name="T14" fmla="*/ 1272 w 2536"/>
              <a:gd name="T15" fmla="*/ 1072 h 1432"/>
              <a:gd name="T16" fmla="*/ 1320 w 2536"/>
              <a:gd name="T17" fmla="*/ 1432 h 1432"/>
              <a:gd name="T18" fmla="*/ 2032 w 2536"/>
              <a:gd name="T19" fmla="*/ 952 h 1432"/>
              <a:gd name="T20" fmla="*/ 2152 w 2536"/>
              <a:gd name="T21" fmla="*/ 1232 h 1432"/>
              <a:gd name="T22" fmla="*/ 2536 w 2536"/>
              <a:gd name="T23" fmla="*/ 0 h 143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536"/>
              <a:gd name="T37" fmla="*/ 0 h 1432"/>
              <a:gd name="T38" fmla="*/ 2536 w 2536"/>
              <a:gd name="T39" fmla="*/ 1432 h 143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536" h="1432">
                <a:moveTo>
                  <a:pt x="0" y="368"/>
                </a:moveTo>
                <a:lnTo>
                  <a:pt x="456" y="64"/>
                </a:lnTo>
                <a:lnTo>
                  <a:pt x="688" y="576"/>
                </a:lnTo>
                <a:lnTo>
                  <a:pt x="1288" y="296"/>
                </a:lnTo>
                <a:lnTo>
                  <a:pt x="720" y="856"/>
                </a:lnTo>
                <a:lnTo>
                  <a:pt x="800" y="888"/>
                </a:lnTo>
                <a:lnTo>
                  <a:pt x="672" y="1096"/>
                </a:lnTo>
                <a:lnTo>
                  <a:pt x="1272" y="1072"/>
                </a:lnTo>
                <a:lnTo>
                  <a:pt x="1320" y="1432"/>
                </a:lnTo>
                <a:lnTo>
                  <a:pt x="2032" y="952"/>
                </a:lnTo>
                <a:lnTo>
                  <a:pt x="2152" y="1232"/>
                </a:lnTo>
                <a:lnTo>
                  <a:pt x="2536" y="0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991" name="Freeform 5"/>
          <p:cNvSpPr>
            <a:spLocks/>
          </p:cNvSpPr>
          <p:nvPr/>
        </p:nvSpPr>
        <p:spPr bwMode="auto">
          <a:xfrm>
            <a:off x="2596961" y="4481512"/>
            <a:ext cx="3556000" cy="2133600"/>
          </a:xfrm>
          <a:custGeom>
            <a:avLst/>
            <a:gdLst>
              <a:gd name="T0" fmla="*/ 464 w 2240"/>
              <a:gd name="T1" fmla="*/ 0 h 1344"/>
              <a:gd name="T2" fmla="*/ 0 w 2240"/>
              <a:gd name="T3" fmla="*/ 416 h 1344"/>
              <a:gd name="T4" fmla="*/ 848 w 2240"/>
              <a:gd name="T5" fmla="*/ 616 h 1344"/>
              <a:gd name="T6" fmla="*/ 824 w 2240"/>
              <a:gd name="T7" fmla="*/ 808 h 1344"/>
              <a:gd name="T8" fmla="*/ 992 w 2240"/>
              <a:gd name="T9" fmla="*/ 768 h 1344"/>
              <a:gd name="T10" fmla="*/ 600 w 2240"/>
              <a:gd name="T11" fmla="*/ 1064 h 1344"/>
              <a:gd name="T12" fmla="*/ 712 w 2240"/>
              <a:gd name="T13" fmla="*/ 1056 h 1344"/>
              <a:gd name="T14" fmla="*/ 776 w 2240"/>
              <a:gd name="T15" fmla="*/ 1344 h 1344"/>
              <a:gd name="T16" fmla="*/ 1232 w 2240"/>
              <a:gd name="T17" fmla="*/ 600 h 1344"/>
              <a:gd name="T18" fmla="*/ 1392 w 2240"/>
              <a:gd name="T19" fmla="*/ 944 h 1344"/>
              <a:gd name="T20" fmla="*/ 1408 w 2240"/>
              <a:gd name="T21" fmla="*/ 480 h 1344"/>
              <a:gd name="T22" fmla="*/ 2240 w 2240"/>
              <a:gd name="T23" fmla="*/ 576 h 134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240"/>
              <a:gd name="T37" fmla="*/ 0 h 1344"/>
              <a:gd name="T38" fmla="*/ 2240 w 2240"/>
              <a:gd name="T39" fmla="*/ 1344 h 134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240" h="1344">
                <a:moveTo>
                  <a:pt x="464" y="0"/>
                </a:moveTo>
                <a:lnTo>
                  <a:pt x="0" y="416"/>
                </a:lnTo>
                <a:lnTo>
                  <a:pt x="848" y="616"/>
                </a:lnTo>
                <a:lnTo>
                  <a:pt x="824" y="808"/>
                </a:lnTo>
                <a:lnTo>
                  <a:pt x="992" y="768"/>
                </a:lnTo>
                <a:lnTo>
                  <a:pt x="600" y="1064"/>
                </a:lnTo>
                <a:lnTo>
                  <a:pt x="712" y="1056"/>
                </a:lnTo>
                <a:lnTo>
                  <a:pt x="776" y="1344"/>
                </a:lnTo>
                <a:lnTo>
                  <a:pt x="1232" y="600"/>
                </a:lnTo>
                <a:lnTo>
                  <a:pt x="1392" y="944"/>
                </a:lnTo>
                <a:lnTo>
                  <a:pt x="1408" y="480"/>
                </a:lnTo>
                <a:lnTo>
                  <a:pt x="2240" y="576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992" name="Text Box 6"/>
              <p:cNvSpPr txBox="1">
                <a:spLocks noChangeArrowheads="1"/>
              </p:cNvSpPr>
              <p:nvPr/>
            </p:nvSpPr>
            <p:spPr bwMode="auto">
              <a:xfrm>
                <a:off x="5549523" y="4174479"/>
                <a:ext cx="1914526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10)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99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9523" y="4174479"/>
                <a:ext cx="1914526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993" name="Text Box 7"/>
              <p:cNvSpPr txBox="1">
                <a:spLocks noChangeArrowheads="1"/>
              </p:cNvSpPr>
              <p:nvPr/>
            </p:nvSpPr>
            <p:spPr bwMode="auto">
              <a:xfrm>
                <a:off x="6140261" y="5171430"/>
                <a:ext cx="1914526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11)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99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0261" y="5171430"/>
                <a:ext cx="1914526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88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6"/>
    </mc:Choice>
    <mc:Fallback xmlns="">
      <p:transition spd="slow" advTm="11742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Plane-Sweep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0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662" y="1251744"/>
                <a:ext cx="7556313" cy="4953000"/>
              </a:xfrm>
            </p:spPr>
            <p:txBody>
              <a:bodyPr/>
              <a:lstStyle/>
              <a:p>
                <a:r>
                  <a:rPr lang="en-AU" dirty="0"/>
                  <a:t>Extensively used in computational geometry to compute intersections of geometric objects</a:t>
                </a:r>
              </a:p>
              <a:p>
                <a:pPr lvl="1"/>
                <a:r>
                  <a:rPr lang="en-AU" dirty="0"/>
                  <a:t>Move a vertical line (</a:t>
                </a:r>
                <a:r>
                  <a:rPr lang="en-AU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</a:t>
                </a:r>
                <a:r>
                  <a:rPr lang="en-AU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AU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sweep line</a:t>
                </a:r>
                <a:r>
                  <a:rPr lang="en-AU" dirty="0"/>
                  <a:t>) from left to right</a:t>
                </a:r>
              </a:p>
              <a:p>
                <a:pPr lvl="2"/>
                <a:r>
                  <a:rPr lang="en-AU" dirty="0"/>
                  <a:t>Only test those whose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-interval overlaps</a:t>
                </a:r>
              </a:p>
              <a:p>
                <a:pPr lvl="2"/>
                <a:r>
                  <a:rPr lang="en-AU" dirty="0"/>
                  <a:t>End points are the </a:t>
                </a:r>
                <a:r>
                  <a:rPr lang="en-AU" i="1" dirty="0"/>
                  <a:t>event </a:t>
                </a:r>
                <a:r>
                  <a:rPr lang="en-AU" dirty="0"/>
                  <a:t>point: Only test at these points</a:t>
                </a:r>
              </a:p>
              <a:p>
                <a:pPr lvl="2"/>
                <a:r>
                  <a:rPr lang="en-AU" dirty="0"/>
                  <a:t>Only those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dirty="0"/>
                  <a:t> lines which intersect with the sweep line at the same time can possibly intersect</a:t>
                </a:r>
              </a:p>
            </p:txBody>
          </p:sp>
        </mc:Choice>
        <mc:Fallback xmlns="">
          <p:sp>
            <p:nvSpPr>
              <p:cNvPr id="17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662" y="1251744"/>
                <a:ext cx="7556313" cy="4953000"/>
              </a:xfrm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01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197322-0FA7-DF45-B040-E7042C5E683D}" type="slidenum">
              <a:rPr lang="en-US"/>
              <a:pPr/>
              <a:t>18</a:t>
            </a:fld>
            <a:endParaRPr lang="en-US"/>
          </a:p>
        </p:txBody>
      </p:sp>
      <p:grpSp>
        <p:nvGrpSpPr>
          <p:cNvPr id="171014" name="Group 4"/>
          <p:cNvGrpSpPr>
            <a:grpSpLocks/>
          </p:cNvGrpSpPr>
          <p:nvPr/>
        </p:nvGrpSpPr>
        <p:grpSpPr bwMode="auto">
          <a:xfrm>
            <a:off x="1782124" y="4198937"/>
            <a:ext cx="6045200" cy="2479675"/>
            <a:chOff x="1256" y="2030"/>
            <a:chExt cx="3808" cy="1562"/>
          </a:xfrm>
        </p:grpSpPr>
        <p:sp>
          <p:nvSpPr>
            <p:cNvPr id="171019" name="Freeform 5"/>
            <p:cNvSpPr>
              <a:spLocks/>
            </p:cNvSpPr>
            <p:nvPr/>
          </p:nvSpPr>
          <p:spPr bwMode="auto">
            <a:xfrm>
              <a:off x="1256" y="2160"/>
              <a:ext cx="2536" cy="1432"/>
            </a:xfrm>
            <a:custGeom>
              <a:avLst/>
              <a:gdLst>
                <a:gd name="T0" fmla="*/ 0 w 2536"/>
                <a:gd name="T1" fmla="*/ 368 h 1432"/>
                <a:gd name="T2" fmla="*/ 456 w 2536"/>
                <a:gd name="T3" fmla="*/ 64 h 1432"/>
                <a:gd name="T4" fmla="*/ 688 w 2536"/>
                <a:gd name="T5" fmla="*/ 576 h 1432"/>
                <a:gd name="T6" fmla="*/ 1288 w 2536"/>
                <a:gd name="T7" fmla="*/ 296 h 1432"/>
                <a:gd name="T8" fmla="*/ 720 w 2536"/>
                <a:gd name="T9" fmla="*/ 856 h 1432"/>
                <a:gd name="T10" fmla="*/ 800 w 2536"/>
                <a:gd name="T11" fmla="*/ 888 h 1432"/>
                <a:gd name="T12" fmla="*/ 672 w 2536"/>
                <a:gd name="T13" fmla="*/ 1096 h 1432"/>
                <a:gd name="T14" fmla="*/ 1272 w 2536"/>
                <a:gd name="T15" fmla="*/ 1072 h 1432"/>
                <a:gd name="T16" fmla="*/ 1320 w 2536"/>
                <a:gd name="T17" fmla="*/ 1432 h 1432"/>
                <a:gd name="T18" fmla="*/ 2032 w 2536"/>
                <a:gd name="T19" fmla="*/ 952 h 1432"/>
                <a:gd name="T20" fmla="*/ 2152 w 2536"/>
                <a:gd name="T21" fmla="*/ 1232 h 1432"/>
                <a:gd name="T22" fmla="*/ 2536 w 2536"/>
                <a:gd name="T23" fmla="*/ 0 h 14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536"/>
                <a:gd name="T37" fmla="*/ 0 h 1432"/>
                <a:gd name="T38" fmla="*/ 2536 w 2536"/>
                <a:gd name="T39" fmla="*/ 1432 h 143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536" h="1432">
                  <a:moveTo>
                    <a:pt x="0" y="368"/>
                  </a:moveTo>
                  <a:lnTo>
                    <a:pt x="456" y="64"/>
                  </a:lnTo>
                  <a:lnTo>
                    <a:pt x="688" y="576"/>
                  </a:lnTo>
                  <a:lnTo>
                    <a:pt x="1288" y="296"/>
                  </a:lnTo>
                  <a:lnTo>
                    <a:pt x="720" y="856"/>
                  </a:lnTo>
                  <a:lnTo>
                    <a:pt x="800" y="888"/>
                  </a:lnTo>
                  <a:lnTo>
                    <a:pt x="672" y="1096"/>
                  </a:lnTo>
                  <a:lnTo>
                    <a:pt x="1272" y="1072"/>
                  </a:lnTo>
                  <a:lnTo>
                    <a:pt x="1320" y="1432"/>
                  </a:lnTo>
                  <a:lnTo>
                    <a:pt x="2032" y="952"/>
                  </a:lnTo>
                  <a:lnTo>
                    <a:pt x="2152" y="1232"/>
                  </a:lnTo>
                  <a:lnTo>
                    <a:pt x="2536" y="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20" name="Freeform 6"/>
            <p:cNvSpPr>
              <a:spLocks/>
            </p:cNvSpPr>
            <p:nvPr/>
          </p:nvSpPr>
          <p:spPr bwMode="auto">
            <a:xfrm>
              <a:off x="2008" y="2208"/>
              <a:ext cx="2240" cy="1344"/>
            </a:xfrm>
            <a:custGeom>
              <a:avLst/>
              <a:gdLst>
                <a:gd name="T0" fmla="*/ 464 w 2240"/>
                <a:gd name="T1" fmla="*/ 0 h 1344"/>
                <a:gd name="T2" fmla="*/ 0 w 2240"/>
                <a:gd name="T3" fmla="*/ 416 h 1344"/>
                <a:gd name="T4" fmla="*/ 848 w 2240"/>
                <a:gd name="T5" fmla="*/ 616 h 1344"/>
                <a:gd name="T6" fmla="*/ 824 w 2240"/>
                <a:gd name="T7" fmla="*/ 808 h 1344"/>
                <a:gd name="T8" fmla="*/ 992 w 2240"/>
                <a:gd name="T9" fmla="*/ 768 h 1344"/>
                <a:gd name="T10" fmla="*/ 600 w 2240"/>
                <a:gd name="T11" fmla="*/ 1064 h 1344"/>
                <a:gd name="T12" fmla="*/ 712 w 2240"/>
                <a:gd name="T13" fmla="*/ 1056 h 1344"/>
                <a:gd name="T14" fmla="*/ 776 w 2240"/>
                <a:gd name="T15" fmla="*/ 1344 h 1344"/>
                <a:gd name="T16" fmla="*/ 1232 w 2240"/>
                <a:gd name="T17" fmla="*/ 600 h 1344"/>
                <a:gd name="T18" fmla="*/ 1392 w 2240"/>
                <a:gd name="T19" fmla="*/ 944 h 1344"/>
                <a:gd name="T20" fmla="*/ 1408 w 2240"/>
                <a:gd name="T21" fmla="*/ 480 h 1344"/>
                <a:gd name="T22" fmla="*/ 2240 w 2240"/>
                <a:gd name="T23" fmla="*/ 576 h 13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40"/>
                <a:gd name="T37" fmla="*/ 0 h 1344"/>
                <a:gd name="T38" fmla="*/ 2240 w 2240"/>
                <a:gd name="T39" fmla="*/ 1344 h 134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40" h="1344">
                  <a:moveTo>
                    <a:pt x="464" y="0"/>
                  </a:moveTo>
                  <a:lnTo>
                    <a:pt x="0" y="416"/>
                  </a:lnTo>
                  <a:lnTo>
                    <a:pt x="848" y="616"/>
                  </a:lnTo>
                  <a:lnTo>
                    <a:pt x="824" y="808"/>
                  </a:lnTo>
                  <a:lnTo>
                    <a:pt x="992" y="768"/>
                  </a:lnTo>
                  <a:lnTo>
                    <a:pt x="600" y="1064"/>
                  </a:lnTo>
                  <a:lnTo>
                    <a:pt x="712" y="1056"/>
                  </a:lnTo>
                  <a:lnTo>
                    <a:pt x="776" y="1344"/>
                  </a:lnTo>
                  <a:lnTo>
                    <a:pt x="1232" y="600"/>
                  </a:lnTo>
                  <a:lnTo>
                    <a:pt x="1392" y="944"/>
                  </a:lnTo>
                  <a:lnTo>
                    <a:pt x="1408" y="480"/>
                  </a:lnTo>
                  <a:lnTo>
                    <a:pt x="2240" y="576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21" name="Text Box 7"/>
            <p:cNvSpPr txBox="1">
              <a:spLocks noChangeArrowheads="1"/>
            </p:cNvSpPr>
            <p:nvPr/>
          </p:nvSpPr>
          <p:spPr bwMode="auto">
            <a:xfrm>
              <a:off x="3816" y="2030"/>
              <a:ext cx="1104" cy="3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AU"/>
            </a:p>
          </p:txBody>
        </p:sp>
        <p:sp>
          <p:nvSpPr>
            <p:cNvPr id="171022" name="Text Box 8"/>
            <p:cNvSpPr txBox="1">
              <a:spLocks noChangeArrowheads="1"/>
            </p:cNvSpPr>
            <p:nvPr/>
          </p:nvSpPr>
          <p:spPr bwMode="auto">
            <a:xfrm>
              <a:off x="4240" y="2606"/>
              <a:ext cx="824" cy="3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AU"/>
            </a:p>
          </p:txBody>
        </p:sp>
      </p:grpSp>
      <p:sp>
        <p:nvSpPr>
          <p:cNvPr id="171015" name="Line 9"/>
          <p:cNvSpPr>
            <a:spLocks noChangeShapeType="1"/>
          </p:cNvSpPr>
          <p:nvPr/>
        </p:nvSpPr>
        <p:spPr bwMode="auto">
          <a:xfrm>
            <a:off x="1388424" y="6716712"/>
            <a:ext cx="693420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 type="triangl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6" name="Line 10"/>
          <p:cNvSpPr>
            <a:spLocks noChangeShapeType="1"/>
          </p:cNvSpPr>
          <p:nvPr/>
        </p:nvSpPr>
        <p:spPr bwMode="auto">
          <a:xfrm>
            <a:off x="3090224" y="4456112"/>
            <a:ext cx="0" cy="2260600"/>
          </a:xfrm>
          <a:prstGeom prst="lin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7" name="Line 11"/>
          <p:cNvSpPr>
            <a:spLocks noChangeShapeType="1"/>
          </p:cNvSpPr>
          <p:nvPr/>
        </p:nvSpPr>
        <p:spPr bwMode="auto">
          <a:xfrm>
            <a:off x="1388424" y="4443412"/>
            <a:ext cx="0" cy="2260600"/>
          </a:xfrm>
          <a:prstGeom prst="lin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8" name="Line 12"/>
          <p:cNvSpPr>
            <a:spLocks noChangeShapeType="1"/>
          </p:cNvSpPr>
          <p:nvPr/>
        </p:nvSpPr>
        <p:spPr bwMode="auto">
          <a:xfrm>
            <a:off x="8268137" y="4456112"/>
            <a:ext cx="0" cy="2260600"/>
          </a:xfrm>
          <a:prstGeom prst="lin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5822772" y="4352925"/>
                <a:ext cx="518652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2772" y="4352925"/>
                <a:ext cx="518652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6449990" y="5111105"/>
                <a:ext cx="518652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9990" y="5111105"/>
                <a:ext cx="5186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36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65"/>
    </mc:Choice>
    <mc:Fallback xmlns="">
      <p:transition spd="slow" advTm="7956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Plane-Sweep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01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AU" dirty="0"/>
                  <a:t>Only those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dirty="0"/>
                  <a:t> lines which intersect with the sweep line at the same time can possibly intersect</a:t>
                </a:r>
              </a:p>
              <a:p>
                <a:pPr lvl="2"/>
                <a:r>
                  <a:rPr lang="en-AU" dirty="0"/>
                  <a:t>Add into test buffer when the sweep line is at the left end</a:t>
                </a:r>
              </a:p>
              <a:p>
                <a:pPr lvl="2"/>
                <a:r>
                  <a:rPr lang="en-AU" dirty="0"/>
                  <a:t>Delete when the sweep leaves at the right end</a:t>
                </a:r>
              </a:p>
              <a:p>
                <a:pPr lvl="3"/>
                <a:r>
                  <a:rPr lang="en-AU" dirty="0"/>
                  <a:t>But the two segments that intersect the sweep line can still be far apart in the vertical direction</a:t>
                </a:r>
              </a:p>
              <a:p>
                <a:pPr lvl="3"/>
                <a:r>
                  <a:rPr lang="en-AU" dirty="0"/>
                  <a:t>Order the segments from top to bottom as they intersect the sweep line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AU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))         </m:t>
                    </m:r>
                  </m:oMath>
                </a14:m>
                <a:r>
                  <a:rPr lang="en-AU" dirty="0"/>
                  <a:t>...</a:t>
                </a:r>
                <a:r>
                  <a:rPr lang="en-AU" i="1" dirty="0">
                    <a:solidFill>
                      <a:schemeClr val="accent2"/>
                    </a:solidFill>
                  </a:rPr>
                  <a:t>much better than </a:t>
                </a:r>
                <a14:m>
                  <m:oMath xmlns:m="http://schemas.openxmlformats.org/officeDocument/2006/math">
                    <m:r>
                      <a:rPr lang="en-AU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AU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>
                    <a:solidFill>
                      <a:schemeClr val="accent2"/>
                    </a:solidFill>
                  </a:rPr>
                  <a:t>!</a:t>
                </a:r>
              </a:p>
              <a:p>
                <a:pPr lvl="3"/>
                <a:endParaRPr lang="en-AU" dirty="0"/>
              </a:p>
              <a:p>
                <a:pPr lvl="2"/>
                <a:endParaRPr lang="en-AU" dirty="0"/>
              </a:p>
              <a:p>
                <a:pPr lvl="2"/>
                <a:endParaRPr lang="en-AU" dirty="0"/>
              </a:p>
            </p:txBody>
          </p:sp>
        </mc:Choice>
        <mc:Fallback xmlns="">
          <p:sp>
            <p:nvSpPr>
              <p:cNvPr id="17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01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197322-0FA7-DF45-B040-E7042C5E683D}" type="slidenum">
              <a:rPr lang="en-US"/>
              <a:pPr/>
              <a:t>19</a:t>
            </a:fld>
            <a:endParaRPr lang="en-US"/>
          </a:p>
        </p:txBody>
      </p:sp>
      <p:grpSp>
        <p:nvGrpSpPr>
          <p:cNvPr id="171014" name="Group 4"/>
          <p:cNvGrpSpPr>
            <a:grpSpLocks/>
          </p:cNvGrpSpPr>
          <p:nvPr/>
        </p:nvGrpSpPr>
        <p:grpSpPr bwMode="auto">
          <a:xfrm>
            <a:off x="1782124" y="4198937"/>
            <a:ext cx="6045200" cy="2479675"/>
            <a:chOff x="1256" y="2030"/>
            <a:chExt cx="3808" cy="1562"/>
          </a:xfrm>
        </p:grpSpPr>
        <p:sp>
          <p:nvSpPr>
            <p:cNvPr id="171019" name="Freeform 5"/>
            <p:cNvSpPr>
              <a:spLocks/>
            </p:cNvSpPr>
            <p:nvPr/>
          </p:nvSpPr>
          <p:spPr bwMode="auto">
            <a:xfrm>
              <a:off x="1256" y="2160"/>
              <a:ext cx="2536" cy="1432"/>
            </a:xfrm>
            <a:custGeom>
              <a:avLst/>
              <a:gdLst>
                <a:gd name="T0" fmla="*/ 0 w 2536"/>
                <a:gd name="T1" fmla="*/ 368 h 1432"/>
                <a:gd name="T2" fmla="*/ 456 w 2536"/>
                <a:gd name="T3" fmla="*/ 64 h 1432"/>
                <a:gd name="T4" fmla="*/ 688 w 2536"/>
                <a:gd name="T5" fmla="*/ 576 h 1432"/>
                <a:gd name="T6" fmla="*/ 1288 w 2536"/>
                <a:gd name="T7" fmla="*/ 296 h 1432"/>
                <a:gd name="T8" fmla="*/ 720 w 2536"/>
                <a:gd name="T9" fmla="*/ 856 h 1432"/>
                <a:gd name="T10" fmla="*/ 800 w 2536"/>
                <a:gd name="T11" fmla="*/ 888 h 1432"/>
                <a:gd name="T12" fmla="*/ 672 w 2536"/>
                <a:gd name="T13" fmla="*/ 1096 h 1432"/>
                <a:gd name="T14" fmla="*/ 1272 w 2536"/>
                <a:gd name="T15" fmla="*/ 1072 h 1432"/>
                <a:gd name="T16" fmla="*/ 1320 w 2536"/>
                <a:gd name="T17" fmla="*/ 1432 h 1432"/>
                <a:gd name="T18" fmla="*/ 2032 w 2536"/>
                <a:gd name="T19" fmla="*/ 952 h 1432"/>
                <a:gd name="T20" fmla="*/ 2152 w 2536"/>
                <a:gd name="T21" fmla="*/ 1232 h 1432"/>
                <a:gd name="T22" fmla="*/ 2536 w 2536"/>
                <a:gd name="T23" fmla="*/ 0 h 14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536"/>
                <a:gd name="T37" fmla="*/ 0 h 1432"/>
                <a:gd name="T38" fmla="*/ 2536 w 2536"/>
                <a:gd name="T39" fmla="*/ 1432 h 143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536" h="1432">
                  <a:moveTo>
                    <a:pt x="0" y="368"/>
                  </a:moveTo>
                  <a:lnTo>
                    <a:pt x="456" y="64"/>
                  </a:lnTo>
                  <a:lnTo>
                    <a:pt x="688" y="576"/>
                  </a:lnTo>
                  <a:lnTo>
                    <a:pt x="1288" y="296"/>
                  </a:lnTo>
                  <a:lnTo>
                    <a:pt x="720" y="856"/>
                  </a:lnTo>
                  <a:lnTo>
                    <a:pt x="800" y="888"/>
                  </a:lnTo>
                  <a:lnTo>
                    <a:pt x="672" y="1096"/>
                  </a:lnTo>
                  <a:lnTo>
                    <a:pt x="1272" y="1072"/>
                  </a:lnTo>
                  <a:lnTo>
                    <a:pt x="1320" y="1432"/>
                  </a:lnTo>
                  <a:lnTo>
                    <a:pt x="2032" y="952"/>
                  </a:lnTo>
                  <a:lnTo>
                    <a:pt x="2152" y="1232"/>
                  </a:lnTo>
                  <a:lnTo>
                    <a:pt x="2536" y="0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20" name="Freeform 6"/>
            <p:cNvSpPr>
              <a:spLocks/>
            </p:cNvSpPr>
            <p:nvPr/>
          </p:nvSpPr>
          <p:spPr bwMode="auto">
            <a:xfrm>
              <a:off x="2008" y="2208"/>
              <a:ext cx="2240" cy="1344"/>
            </a:xfrm>
            <a:custGeom>
              <a:avLst/>
              <a:gdLst>
                <a:gd name="T0" fmla="*/ 464 w 2240"/>
                <a:gd name="T1" fmla="*/ 0 h 1344"/>
                <a:gd name="T2" fmla="*/ 0 w 2240"/>
                <a:gd name="T3" fmla="*/ 416 h 1344"/>
                <a:gd name="T4" fmla="*/ 848 w 2240"/>
                <a:gd name="T5" fmla="*/ 616 h 1344"/>
                <a:gd name="T6" fmla="*/ 824 w 2240"/>
                <a:gd name="T7" fmla="*/ 808 h 1344"/>
                <a:gd name="T8" fmla="*/ 992 w 2240"/>
                <a:gd name="T9" fmla="*/ 768 h 1344"/>
                <a:gd name="T10" fmla="*/ 600 w 2240"/>
                <a:gd name="T11" fmla="*/ 1064 h 1344"/>
                <a:gd name="T12" fmla="*/ 712 w 2240"/>
                <a:gd name="T13" fmla="*/ 1056 h 1344"/>
                <a:gd name="T14" fmla="*/ 776 w 2240"/>
                <a:gd name="T15" fmla="*/ 1344 h 1344"/>
                <a:gd name="T16" fmla="*/ 1232 w 2240"/>
                <a:gd name="T17" fmla="*/ 600 h 1344"/>
                <a:gd name="T18" fmla="*/ 1392 w 2240"/>
                <a:gd name="T19" fmla="*/ 944 h 1344"/>
                <a:gd name="T20" fmla="*/ 1408 w 2240"/>
                <a:gd name="T21" fmla="*/ 480 h 1344"/>
                <a:gd name="T22" fmla="*/ 2240 w 2240"/>
                <a:gd name="T23" fmla="*/ 576 h 13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40"/>
                <a:gd name="T37" fmla="*/ 0 h 1344"/>
                <a:gd name="T38" fmla="*/ 2240 w 2240"/>
                <a:gd name="T39" fmla="*/ 1344 h 134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40" h="1344">
                  <a:moveTo>
                    <a:pt x="464" y="0"/>
                  </a:moveTo>
                  <a:lnTo>
                    <a:pt x="0" y="416"/>
                  </a:lnTo>
                  <a:lnTo>
                    <a:pt x="848" y="616"/>
                  </a:lnTo>
                  <a:lnTo>
                    <a:pt x="824" y="808"/>
                  </a:lnTo>
                  <a:lnTo>
                    <a:pt x="992" y="768"/>
                  </a:lnTo>
                  <a:lnTo>
                    <a:pt x="600" y="1064"/>
                  </a:lnTo>
                  <a:lnTo>
                    <a:pt x="712" y="1056"/>
                  </a:lnTo>
                  <a:lnTo>
                    <a:pt x="776" y="1344"/>
                  </a:lnTo>
                  <a:lnTo>
                    <a:pt x="1232" y="600"/>
                  </a:lnTo>
                  <a:lnTo>
                    <a:pt x="1392" y="944"/>
                  </a:lnTo>
                  <a:lnTo>
                    <a:pt x="1408" y="480"/>
                  </a:lnTo>
                  <a:lnTo>
                    <a:pt x="2240" y="576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21" name="Text Box 7"/>
            <p:cNvSpPr txBox="1">
              <a:spLocks noChangeArrowheads="1"/>
            </p:cNvSpPr>
            <p:nvPr/>
          </p:nvSpPr>
          <p:spPr bwMode="auto">
            <a:xfrm>
              <a:off x="3816" y="2030"/>
              <a:ext cx="1104" cy="3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AU"/>
            </a:p>
          </p:txBody>
        </p:sp>
        <p:sp>
          <p:nvSpPr>
            <p:cNvPr id="171022" name="Text Box 8"/>
            <p:cNvSpPr txBox="1">
              <a:spLocks noChangeArrowheads="1"/>
            </p:cNvSpPr>
            <p:nvPr/>
          </p:nvSpPr>
          <p:spPr bwMode="auto">
            <a:xfrm>
              <a:off x="4240" y="2606"/>
              <a:ext cx="824" cy="3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AU"/>
            </a:p>
          </p:txBody>
        </p:sp>
      </p:grpSp>
      <p:sp>
        <p:nvSpPr>
          <p:cNvPr id="171015" name="Line 9"/>
          <p:cNvSpPr>
            <a:spLocks noChangeShapeType="1"/>
          </p:cNvSpPr>
          <p:nvPr/>
        </p:nvSpPr>
        <p:spPr bwMode="auto">
          <a:xfrm>
            <a:off x="1388424" y="6716712"/>
            <a:ext cx="693420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 type="triangl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6" name="Line 10"/>
          <p:cNvSpPr>
            <a:spLocks noChangeShapeType="1"/>
          </p:cNvSpPr>
          <p:nvPr/>
        </p:nvSpPr>
        <p:spPr bwMode="auto">
          <a:xfrm>
            <a:off x="3090224" y="4456112"/>
            <a:ext cx="0" cy="2260600"/>
          </a:xfrm>
          <a:prstGeom prst="lin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7" name="Line 11"/>
          <p:cNvSpPr>
            <a:spLocks noChangeShapeType="1"/>
          </p:cNvSpPr>
          <p:nvPr/>
        </p:nvSpPr>
        <p:spPr bwMode="auto">
          <a:xfrm>
            <a:off x="1388424" y="4443412"/>
            <a:ext cx="0" cy="2260600"/>
          </a:xfrm>
          <a:prstGeom prst="lin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8" name="Line 12"/>
          <p:cNvSpPr>
            <a:spLocks noChangeShapeType="1"/>
          </p:cNvSpPr>
          <p:nvPr/>
        </p:nvSpPr>
        <p:spPr bwMode="auto">
          <a:xfrm>
            <a:off x="8268137" y="4456112"/>
            <a:ext cx="0" cy="2260600"/>
          </a:xfrm>
          <a:prstGeom prst="lin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5808024" y="4164013"/>
                <a:ext cx="518652" cy="4572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8024" y="4164013"/>
                <a:ext cx="518652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6449990" y="5111105"/>
                <a:ext cx="518652" cy="46166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9990" y="5111105"/>
                <a:ext cx="5186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71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898"/>
    </mc:Choice>
    <mc:Fallback xmlns="">
      <p:transition spd="slow" advTm="1278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Modules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cs-CZ" smtClean="0"/>
              <a:pPr/>
              <a:t>2</a:t>
            </a:fld>
            <a:endParaRPr lang="cs-CZ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8033"/>
              </p:ext>
            </p:extLst>
          </p:nvPr>
        </p:nvGraphicFramePr>
        <p:xfrm>
          <a:off x="547774" y="2276872"/>
          <a:ext cx="7457902" cy="348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Lecturer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Course Introduction and RDBMS Review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Prof </a:t>
                      </a:r>
                      <a:r>
                        <a:rPr lang="en-AU" sz="14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Xiaofang</a:t>
                      </a: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Zhou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Introduction to Spatial Databases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23/6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Data Organisation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Dr Lei Li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Query Processing 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Managing Spatiotemporal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</a:t>
                      </a:r>
                      <a:r>
                        <a:rPr lang="en-US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Pingfu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Chao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6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Managing High Dimensional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Dr Lei Li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25/6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端午节</a:t>
                      </a:r>
                      <a:endParaRPr lang="en-AU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Advanced Topic: Route Planning in Road Networks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Dr Lei Li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Future</a:t>
                      </a:r>
                      <a:r>
                        <a:rPr lang="zh-CN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Trends, Course Review and Discussions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All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Revision Period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9 July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Final Report Due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87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Polygon Intersection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035" name="Rectangle 7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Step1: MBR Intersection</a:t>
                </a:r>
              </a:p>
              <a:p>
                <a:pPr lvl="1"/>
                <a:r>
                  <a:rPr lang="en-AU" dirty="0"/>
                  <a:t>Filter the impossible</a:t>
                </a:r>
              </a:p>
              <a:p>
                <a:r>
                  <a:rPr lang="en-AU" dirty="0"/>
                  <a:t>Step2: Point-in-Polygon testing</a:t>
                </a:r>
              </a:p>
              <a:p>
                <a:pPr lvl="1"/>
                <a:r>
                  <a:rPr lang="en-AU" dirty="0"/>
                  <a:t>“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AU" dirty="0"/>
                  <a:t>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AU" dirty="0"/>
                  <a:t>” or “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AU" dirty="0"/>
                  <a:t>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”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AU" dirty="0"/>
                  <a:t>: arbitrary point</a:t>
                </a:r>
              </a:p>
              <a:p>
                <a:r>
                  <a:rPr lang="en-AU" dirty="0"/>
                  <a:t>Step3: Polyline Intersection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72035" name="Rectangle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03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A0AD31F-45EC-434C-916E-C5E1234CC278}" type="slidenum">
              <a:rPr lang="en-US"/>
              <a:pPr/>
              <a:t>20</a:t>
            </a:fld>
            <a:endParaRPr lang="en-US"/>
          </a:p>
        </p:txBody>
      </p:sp>
      <p:sp>
        <p:nvSpPr>
          <p:cNvPr id="172038" name="Freeform 3"/>
          <p:cNvSpPr>
            <a:spLocks/>
          </p:cNvSpPr>
          <p:nvPr/>
        </p:nvSpPr>
        <p:spPr bwMode="auto">
          <a:xfrm>
            <a:off x="5977099" y="3788502"/>
            <a:ext cx="1570037" cy="1630362"/>
          </a:xfrm>
          <a:custGeom>
            <a:avLst/>
            <a:gdLst>
              <a:gd name="T0" fmla="*/ 87 w 989"/>
              <a:gd name="T1" fmla="*/ 192 h 1027"/>
              <a:gd name="T2" fmla="*/ 461 w 989"/>
              <a:gd name="T3" fmla="*/ 0 h 1027"/>
              <a:gd name="T4" fmla="*/ 586 w 989"/>
              <a:gd name="T5" fmla="*/ 451 h 1027"/>
              <a:gd name="T6" fmla="*/ 951 w 989"/>
              <a:gd name="T7" fmla="*/ 471 h 1027"/>
              <a:gd name="T8" fmla="*/ 989 w 989"/>
              <a:gd name="T9" fmla="*/ 845 h 1027"/>
              <a:gd name="T10" fmla="*/ 663 w 989"/>
              <a:gd name="T11" fmla="*/ 1027 h 1027"/>
              <a:gd name="T12" fmla="*/ 480 w 989"/>
              <a:gd name="T13" fmla="*/ 855 h 1027"/>
              <a:gd name="T14" fmla="*/ 403 w 989"/>
              <a:gd name="T15" fmla="*/ 615 h 1027"/>
              <a:gd name="T16" fmla="*/ 58 w 989"/>
              <a:gd name="T17" fmla="*/ 893 h 1027"/>
              <a:gd name="T18" fmla="*/ 19 w 989"/>
              <a:gd name="T19" fmla="*/ 759 h 1027"/>
              <a:gd name="T20" fmla="*/ 163 w 989"/>
              <a:gd name="T21" fmla="*/ 538 h 1027"/>
              <a:gd name="T22" fmla="*/ 0 w 989"/>
              <a:gd name="T23" fmla="*/ 423 h 1027"/>
              <a:gd name="T24" fmla="*/ 87 w 989"/>
              <a:gd name="T25" fmla="*/ 192 h 102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89"/>
              <a:gd name="T40" fmla="*/ 0 h 1027"/>
              <a:gd name="T41" fmla="*/ 989 w 989"/>
              <a:gd name="T42" fmla="*/ 1027 h 102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89" h="1027">
                <a:moveTo>
                  <a:pt x="87" y="192"/>
                </a:moveTo>
                <a:lnTo>
                  <a:pt x="461" y="0"/>
                </a:lnTo>
                <a:lnTo>
                  <a:pt x="586" y="451"/>
                </a:lnTo>
                <a:lnTo>
                  <a:pt x="951" y="471"/>
                </a:lnTo>
                <a:lnTo>
                  <a:pt x="989" y="845"/>
                </a:lnTo>
                <a:lnTo>
                  <a:pt x="663" y="1027"/>
                </a:lnTo>
                <a:lnTo>
                  <a:pt x="480" y="855"/>
                </a:lnTo>
                <a:lnTo>
                  <a:pt x="403" y="615"/>
                </a:lnTo>
                <a:lnTo>
                  <a:pt x="58" y="893"/>
                </a:lnTo>
                <a:lnTo>
                  <a:pt x="19" y="759"/>
                </a:lnTo>
                <a:lnTo>
                  <a:pt x="163" y="538"/>
                </a:lnTo>
                <a:lnTo>
                  <a:pt x="0" y="423"/>
                </a:lnTo>
                <a:lnTo>
                  <a:pt x="87" y="192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39" name="Freeform 4"/>
          <p:cNvSpPr>
            <a:spLocks/>
          </p:cNvSpPr>
          <p:nvPr/>
        </p:nvSpPr>
        <p:spPr bwMode="auto">
          <a:xfrm>
            <a:off x="7210586" y="3317014"/>
            <a:ext cx="1219200" cy="1096963"/>
          </a:xfrm>
          <a:custGeom>
            <a:avLst/>
            <a:gdLst>
              <a:gd name="T0" fmla="*/ 768 w 768"/>
              <a:gd name="T1" fmla="*/ 691 h 691"/>
              <a:gd name="T2" fmla="*/ 76 w 768"/>
              <a:gd name="T3" fmla="*/ 630 h 691"/>
              <a:gd name="T4" fmla="*/ 153 w 768"/>
              <a:gd name="T5" fmla="*/ 567 h 691"/>
              <a:gd name="T6" fmla="*/ 144 w 768"/>
              <a:gd name="T7" fmla="*/ 327 h 691"/>
              <a:gd name="T8" fmla="*/ 0 w 768"/>
              <a:gd name="T9" fmla="*/ 240 h 691"/>
              <a:gd name="T10" fmla="*/ 48 w 768"/>
              <a:gd name="T11" fmla="*/ 0 h 691"/>
              <a:gd name="T12" fmla="*/ 201 w 768"/>
              <a:gd name="T13" fmla="*/ 125 h 691"/>
              <a:gd name="T14" fmla="*/ 422 w 768"/>
              <a:gd name="T15" fmla="*/ 135 h 691"/>
              <a:gd name="T16" fmla="*/ 476 w 768"/>
              <a:gd name="T17" fmla="*/ 462 h 691"/>
              <a:gd name="T18" fmla="*/ 768 w 768"/>
              <a:gd name="T19" fmla="*/ 691 h 69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68"/>
              <a:gd name="T31" fmla="*/ 0 h 691"/>
              <a:gd name="T32" fmla="*/ 768 w 768"/>
              <a:gd name="T33" fmla="*/ 691 h 69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68" h="691">
                <a:moveTo>
                  <a:pt x="768" y="691"/>
                </a:moveTo>
                <a:lnTo>
                  <a:pt x="76" y="630"/>
                </a:lnTo>
                <a:lnTo>
                  <a:pt x="153" y="567"/>
                </a:lnTo>
                <a:lnTo>
                  <a:pt x="144" y="327"/>
                </a:lnTo>
                <a:lnTo>
                  <a:pt x="0" y="240"/>
                </a:lnTo>
                <a:lnTo>
                  <a:pt x="48" y="0"/>
                </a:lnTo>
                <a:lnTo>
                  <a:pt x="201" y="125"/>
                </a:lnTo>
                <a:lnTo>
                  <a:pt x="422" y="135"/>
                </a:lnTo>
                <a:lnTo>
                  <a:pt x="476" y="462"/>
                </a:lnTo>
                <a:lnTo>
                  <a:pt x="768" y="691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40" name="Rectangle 5"/>
          <p:cNvSpPr>
            <a:spLocks noChangeArrowheads="1"/>
          </p:cNvSpPr>
          <p:nvPr/>
        </p:nvSpPr>
        <p:spPr bwMode="auto">
          <a:xfrm>
            <a:off x="5975511" y="3774214"/>
            <a:ext cx="1587500" cy="16446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172041" name="Rectangle 6"/>
          <p:cNvSpPr>
            <a:spLocks noChangeArrowheads="1"/>
          </p:cNvSpPr>
          <p:nvPr/>
        </p:nvSpPr>
        <p:spPr bwMode="auto">
          <a:xfrm>
            <a:off x="7210586" y="3301139"/>
            <a:ext cx="1249363" cy="1112838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/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38352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81"/>
    </mc:Choice>
    <mc:Fallback xmlns="">
      <p:transition spd="slow" advTm="23158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Computational Algorithms vs </a:t>
            </a:r>
            <a:br>
              <a:rPr lang="en-AU"/>
            </a:br>
            <a:r>
              <a:rPr lang="en-AU"/>
              <a:t>Spatial Database Algorithms</a:t>
            </a:r>
            <a:endParaRPr lang="en-AU" dirty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147051" cy="4953000"/>
          </a:xfrm>
        </p:spPr>
        <p:txBody>
          <a:bodyPr/>
          <a:lstStyle/>
          <a:p>
            <a:r>
              <a:rPr lang="en-AU" dirty="0"/>
              <a:t>Computational algorithms</a:t>
            </a:r>
          </a:p>
          <a:p>
            <a:pPr lvl="1"/>
            <a:r>
              <a:rPr lang="en-AU" dirty="0"/>
              <a:t>Concerning two complex objects</a:t>
            </a:r>
          </a:p>
          <a:p>
            <a:pPr lvl="1"/>
            <a:r>
              <a:rPr lang="en-AU" dirty="0"/>
              <a:t>Goal: (in memory) </a:t>
            </a:r>
            <a:r>
              <a:rPr lang="en-A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computational complexity</a:t>
            </a:r>
          </a:p>
          <a:p>
            <a:r>
              <a:rPr lang="en-AU" dirty="0"/>
              <a:t>Spatial database algorithms</a:t>
            </a:r>
          </a:p>
          <a:p>
            <a:pPr lvl="1"/>
            <a:r>
              <a:rPr lang="en-AU" dirty="0"/>
              <a:t>Concerning one or two very large sets of object, which can be simple or complex</a:t>
            </a:r>
          </a:p>
          <a:p>
            <a:pPr lvl="1"/>
            <a:r>
              <a:rPr lang="en-AU" dirty="0"/>
              <a:t>Goal: </a:t>
            </a:r>
            <a:r>
              <a:rPr lang="en-AU" i="1" dirty="0"/>
              <a:t>the total cost </a:t>
            </a:r>
            <a:r>
              <a:rPr lang="en-AU" dirty="0"/>
              <a:t>(</a:t>
            </a:r>
            <a:r>
              <a:rPr lang="en-A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I/O</a:t>
            </a:r>
            <a:r>
              <a:rPr lang="en-AU" dirty="0"/>
              <a:t> and </a:t>
            </a:r>
            <a:r>
              <a:rPr lang="en-A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CPU</a:t>
            </a:r>
            <a:r>
              <a:rPr lang="en-AU" dirty="0"/>
              <a:t>)</a:t>
            </a:r>
          </a:p>
          <a:p>
            <a:r>
              <a:rPr lang="en-AU" dirty="0"/>
              <a:t>A spatial database algorithm uses some sort of computational algorithms, but focuses on making data retrieval more efficient (e.g., using spatial indexes)</a:t>
            </a:r>
          </a:p>
        </p:txBody>
      </p:sp>
      <p:sp>
        <p:nvSpPr>
          <p:cNvPr id="17408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5189-9EB2-4144-BC58-05CB98FD86B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69"/>
    </mc:Choice>
    <mc:Fallback xmlns="">
      <p:transition spd="slow" advTm="17026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Selection Query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147051" cy="4953000"/>
          </a:xfrm>
        </p:spPr>
        <p:txBody>
          <a:bodyPr/>
          <a:lstStyle/>
          <a:p>
            <a:r>
              <a:rPr lang="en-AU" dirty="0"/>
              <a:t>Point / Range / Within Distance Query</a:t>
            </a:r>
          </a:p>
          <a:p>
            <a:pPr lvl="1"/>
            <a:r>
              <a:rPr lang="en-AU" dirty="0"/>
              <a:t>Grid Files</a:t>
            </a:r>
          </a:p>
          <a:p>
            <a:pPr lvl="1"/>
            <a:r>
              <a:rPr lang="en-AU" dirty="0"/>
              <a:t>Quadtree</a:t>
            </a:r>
          </a:p>
          <a:p>
            <a:pPr lvl="1"/>
            <a:r>
              <a:rPr lang="en-AU" dirty="0"/>
              <a:t>Kd-Tree</a:t>
            </a:r>
          </a:p>
          <a:p>
            <a:pPr lvl="1"/>
            <a:r>
              <a:rPr lang="en-AU" dirty="0"/>
              <a:t>Z-Value</a:t>
            </a:r>
          </a:p>
          <a:p>
            <a:pPr lvl="1"/>
            <a:r>
              <a:rPr lang="en-AU" dirty="0"/>
              <a:t>R-Tree</a:t>
            </a:r>
          </a:p>
        </p:txBody>
      </p:sp>
      <p:sp>
        <p:nvSpPr>
          <p:cNvPr id="17408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5189-9EB2-4144-BC58-05CB98FD86B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2F1B6CE-3F6F-6F4E-BE6E-11285299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87" y="1841184"/>
            <a:ext cx="1289384" cy="21545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30475C-90CE-5641-BB49-CF5131F8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489" y="1999682"/>
            <a:ext cx="4656349" cy="1747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1E40C8-8F08-4041-9732-5D614D33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4" y="4466566"/>
            <a:ext cx="3601588" cy="15776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E09A6C9-10BC-AE4A-95D9-BC97C57F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669" y="4085414"/>
            <a:ext cx="2660331" cy="247171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E7F55E5-2E36-904C-A4CE-9CCD1F661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6611" y="4188289"/>
            <a:ext cx="2921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90"/>
    </mc:Choice>
    <mc:Fallback xmlns="">
      <p:transition spd="slow" advTm="9409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Spatial Join Algorithms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One of the most important spatial operations</a:t>
            </a:r>
          </a:p>
          <a:p>
            <a:r>
              <a:rPr lang="en-AU" dirty="0"/>
              <a:t>Can be very time-consuming</a:t>
            </a:r>
          </a:p>
          <a:p>
            <a:pPr lvl="1"/>
            <a:r>
              <a:rPr lang="en-AU" dirty="0"/>
              <a:t>Complex data, complex operations</a:t>
            </a:r>
          </a:p>
          <a:p>
            <a:pPr lvl="1"/>
            <a:r>
              <a:rPr lang="en-AU" dirty="0"/>
              <a:t>It’s not an equijoin!</a:t>
            </a:r>
          </a:p>
          <a:p>
            <a:r>
              <a:rPr lang="en-AU" dirty="0"/>
              <a:t>Three types of join algorithms:</a:t>
            </a:r>
          </a:p>
          <a:p>
            <a:pPr lvl="1"/>
            <a:r>
              <a:rPr lang="en-AU" dirty="0"/>
              <a:t>Nested-loops</a:t>
            </a:r>
          </a:p>
          <a:p>
            <a:pPr lvl="1"/>
            <a:r>
              <a:rPr lang="en-AU" dirty="0"/>
              <a:t>Sort-merge</a:t>
            </a:r>
          </a:p>
          <a:p>
            <a:pPr lvl="1"/>
            <a:r>
              <a:rPr lang="en-AU" dirty="0"/>
              <a:t>Hash-based</a:t>
            </a:r>
          </a:p>
        </p:txBody>
      </p:sp>
      <p:sp>
        <p:nvSpPr>
          <p:cNvPr id="17510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96A98-C3B8-744D-8FE9-7B229B4EBAD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63"/>
    </mc:Choice>
    <mc:Fallback xmlns="">
      <p:transition spd="slow" advTm="10356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E7C66-5401-4B78-A59B-6B29DBD2A66D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Spatial Join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981200"/>
                <a:ext cx="7772400" cy="4572000"/>
              </a:xfrm>
            </p:spPr>
            <p:txBody>
              <a:bodyPr/>
              <a:lstStyle/>
              <a:p>
                <a:r>
                  <a:rPr lang="en-US" altLang="en-US" dirty="0"/>
                  <a:t>Intersection join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Join results: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)</a:t>
                </a:r>
              </a:p>
              <a:p>
                <a:r>
                  <a:rPr lang="en-US" altLang="en-US" dirty="0"/>
                  <a:t>Other spatial join operations</a:t>
                </a:r>
              </a:p>
              <a:p>
                <a:pPr lvl="1"/>
                <a:r>
                  <a:rPr lang="en-US" altLang="en-US" dirty="0"/>
                  <a:t>Topological: intersection, adjacent, contains</a:t>
                </a:r>
                <a:r>
                  <a:rPr lang="is-IS" altLang="en-US" dirty="0"/>
                  <a:t>…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Metrical or directional: </a:t>
                </a:r>
                <a:r>
                  <a:rPr lang="en-US" altLang="en-US" dirty="0" err="1"/>
                  <a:t>within_distance</a:t>
                </a:r>
                <a:r>
                  <a:rPr lang="is-IS" altLang="en-US" dirty="0"/>
                  <a:t>…</a:t>
                </a:r>
              </a:p>
              <a:p>
                <a:pPr lvl="1"/>
                <a:r>
                  <a:rPr lang="is-IS" altLang="en-US" dirty="0"/>
                  <a:t>More advanced: nearest....</a:t>
                </a:r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981200"/>
                <a:ext cx="7772400" cy="4572000"/>
              </a:xfrm>
              <a:blipFill>
                <a:blip r:embed="rId4"/>
                <a:stretch>
                  <a:fillRect l="-489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3964858" y="2016125"/>
            <a:ext cx="1219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4726858" y="2778125"/>
            <a:ext cx="1219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717458" y="2016125"/>
            <a:ext cx="762000" cy="914400"/>
          </a:xfrm>
          <a:prstGeom prst="rect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5565058" y="3159125"/>
            <a:ext cx="1219200" cy="533400"/>
          </a:xfrm>
          <a:prstGeom prst="rect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6936658" y="2320925"/>
            <a:ext cx="762000" cy="914400"/>
          </a:xfrm>
          <a:prstGeom prst="rect">
            <a:avLst/>
          </a:prstGeom>
          <a:noFill/>
          <a:ln w="3175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5" name="Text Box 9"/>
              <p:cNvSpPr txBox="1">
                <a:spLocks noChangeArrowheads="1"/>
              </p:cNvSpPr>
              <p:nvPr/>
            </p:nvSpPr>
            <p:spPr bwMode="auto">
              <a:xfrm>
                <a:off x="4329983" y="1981200"/>
                <a:ext cx="681982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4105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983" y="1981200"/>
                <a:ext cx="681982" cy="584775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6" name="Text Box 10"/>
              <p:cNvSpPr txBox="1">
                <a:spLocks noChangeArrowheads="1"/>
              </p:cNvSpPr>
              <p:nvPr/>
            </p:nvSpPr>
            <p:spPr bwMode="auto">
              <a:xfrm>
                <a:off x="5015783" y="2743200"/>
                <a:ext cx="691471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4106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5783" y="2743200"/>
                <a:ext cx="691471" cy="584775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7" name="Text Box 11"/>
              <p:cNvSpPr txBox="1">
                <a:spLocks noChangeArrowheads="1"/>
              </p:cNvSpPr>
              <p:nvPr/>
            </p:nvSpPr>
            <p:spPr bwMode="auto">
              <a:xfrm>
                <a:off x="5744656" y="2142838"/>
                <a:ext cx="684738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410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44656" y="2142838"/>
                <a:ext cx="684738" cy="584775"/>
              </a:xfrm>
              <a:prstGeom prst="rect">
                <a:avLst/>
              </a:prstGeom>
              <a:blipFill>
                <a:blip r:embed="rId7"/>
                <a:stretch>
                  <a:fillRect b="-127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8" name="Text Box 12"/>
              <p:cNvSpPr txBox="1">
                <a:spLocks noChangeArrowheads="1"/>
              </p:cNvSpPr>
              <p:nvPr/>
            </p:nvSpPr>
            <p:spPr bwMode="auto">
              <a:xfrm>
                <a:off x="5963579" y="3097296"/>
                <a:ext cx="694228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410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3579" y="3097296"/>
                <a:ext cx="694228" cy="584775"/>
              </a:xfrm>
              <a:prstGeom prst="rect">
                <a:avLst/>
              </a:prstGeom>
              <a:blipFill>
                <a:blip r:embed="rId8"/>
                <a:stretch>
                  <a:fillRect b="-127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9" name="Text Box 13"/>
              <p:cNvSpPr txBox="1">
                <a:spLocks noChangeArrowheads="1"/>
              </p:cNvSpPr>
              <p:nvPr/>
            </p:nvSpPr>
            <p:spPr bwMode="auto">
              <a:xfrm>
                <a:off x="7073183" y="2514600"/>
                <a:ext cx="694228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4109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3183" y="2514600"/>
                <a:ext cx="694228" cy="584775"/>
              </a:xfrm>
              <a:prstGeom prst="rect">
                <a:avLst/>
              </a:prstGeom>
              <a:blipFill>
                <a:blip r:embed="rId9"/>
                <a:stretch>
                  <a:fillRect b="-148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6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57"/>
    </mc:Choice>
    <mc:Fallback xmlns="">
      <p:transition spd="slow" advTm="5375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3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8361364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Filter step</a:t>
                </a:r>
              </a:p>
              <a:p>
                <a:pPr lvl="1"/>
                <a:r>
                  <a:rPr lang="en-AU" dirty="0"/>
                  <a:t>Find a set of candidates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 = {(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</a:t>
                </a:r>
                <a:r>
                  <a:rPr lang="en-AU" i="1" dirty="0"/>
                  <a:t>quickly</a:t>
                </a:r>
              </a:p>
              <a:p>
                <a:pPr lvl="2"/>
                <a:r>
                  <a:rPr lang="en-AU" dirty="0"/>
                  <a:t>Using approximations (e.g., MBR) and indexes</a:t>
                </a:r>
              </a:p>
              <a:p>
                <a:pPr lvl="2"/>
                <a:r>
                  <a:rPr lang="en-AU" dirty="0"/>
                  <a:t>Other filter steps possible (</a:t>
                </a:r>
                <a:r>
                  <a:rPr lang="en-AU" dirty="0" err="1"/>
                  <a:t>eg</a:t>
                </a:r>
                <a:r>
                  <a:rPr lang="en-AU" dirty="0"/>
                  <a:t>, using </a:t>
                </a:r>
                <a:r>
                  <a:rPr lang="en-AU" i="1" dirty="0"/>
                  <a:t>progressive</a:t>
                </a:r>
                <a:r>
                  <a:rPr lang="en-AU" dirty="0"/>
                  <a:t> approximation)</a:t>
                </a:r>
              </a:p>
              <a:p>
                <a:r>
                  <a:rPr lang="en-AU" dirty="0"/>
                  <a:t>Housekeeping step</a:t>
                </a:r>
              </a:p>
              <a:p>
                <a:pPr lvl="1"/>
                <a:r>
                  <a:rPr lang="en-AU" dirty="0"/>
                  <a:t>Process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AU" dirty="0"/>
                  <a:t> such that the IO cost for the refinement step can be further minimized</a:t>
                </a:r>
              </a:p>
              <a:p>
                <a:pPr lvl="1"/>
                <a:r>
                  <a:rPr lang="en-AU" dirty="0"/>
                  <a:t>E.g., Removing duplicates; Performing refinement in optimal order</a:t>
                </a:r>
              </a:p>
              <a:p>
                <a:r>
                  <a:rPr lang="en-AU" dirty="0"/>
                  <a:t>Refine step</a:t>
                </a:r>
              </a:p>
              <a:p>
                <a:pPr lvl="1"/>
                <a:r>
                  <a:rPr lang="en-AU" dirty="0"/>
                  <a:t>Fetch full geometry for the objects in each candidate, and apply a full test to drop “false hits”</a:t>
                </a:r>
              </a:p>
            </p:txBody>
          </p:sp>
        </mc:Choice>
        <mc:Fallback xmlns="">
          <p:sp>
            <p:nvSpPr>
              <p:cNvPr id="176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361364" cy="4953000"/>
              </a:xfrm>
              <a:blipFill>
                <a:blip r:embed="rId5"/>
                <a:stretch>
                  <a:fillRect l="-303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3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8B8A3-F8DD-F641-A71E-41E9C529691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75"/>
    </mc:Choice>
    <mc:Fallback xmlns="">
      <p:transition spd="slow" advTm="12397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Nested-Loops Join</a:t>
            </a:r>
          </a:p>
        </p:txBody>
      </p:sp>
      <p:sp>
        <p:nvSpPr>
          <p:cNvPr id="17715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3A2A5F0-6756-5A42-BF24-FE65A15C013F}" type="slidenum">
              <a:rPr lang="en-US"/>
              <a:pPr/>
              <a:t>26</a:t>
            </a:fld>
            <a:endParaRPr lang="en-US"/>
          </a:p>
        </p:txBody>
      </p:sp>
      <p:sp>
        <p:nvSpPr>
          <p:cNvPr id="177158" name="Text Box 3"/>
          <p:cNvSpPr txBox="1">
            <a:spLocks noChangeArrowheads="1"/>
          </p:cNvSpPr>
          <p:nvPr/>
        </p:nvSpPr>
        <p:spPr bwMode="auto">
          <a:xfrm>
            <a:off x="1495425" y="2214663"/>
            <a:ext cx="5562600" cy="21097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for each </a:t>
            </a:r>
            <a:r>
              <a:rPr lang="en-US" sz="2400" i="1" dirty="0"/>
              <a:t>r</a:t>
            </a:r>
            <a:r>
              <a:rPr lang="en-US" sz="2400" dirty="0"/>
              <a:t> in </a:t>
            </a:r>
            <a:r>
              <a:rPr lang="en-US" sz="2400" i="1" dirty="0"/>
              <a:t>R</a:t>
            </a:r>
            <a:endParaRPr lang="en-US" sz="2400" dirty="0"/>
          </a:p>
          <a:p>
            <a:pPr>
              <a:spcBef>
                <a:spcPct val="50000"/>
              </a:spcBef>
            </a:pPr>
            <a:r>
              <a:rPr lang="en-US" sz="2400" dirty="0"/>
              <a:t>    for each </a:t>
            </a:r>
            <a:r>
              <a:rPr lang="en-US" sz="2400" i="1" dirty="0"/>
              <a:t>s</a:t>
            </a:r>
            <a:r>
              <a:rPr lang="en-US" sz="2400" dirty="0"/>
              <a:t> in </a:t>
            </a:r>
            <a:r>
              <a:rPr lang="en-US" sz="2400" i="1" dirty="0"/>
              <a:t>S</a:t>
            </a:r>
            <a:endParaRPr lang="en-US" sz="2400" dirty="0"/>
          </a:p>
          <a:p>
            <a:pPr>
              <a:spcBef>
                <a:spcPct val="50000"/>
              </a:spcBef>
            </a:pPr>
            <a:r>
              <a:rPr lang="en-US" sz="2400" dirty="0"/>
              <a:t>        if (</a:t>
            </a:r>
            <a:r>
              <a:rPr lang="en-US" sz="2400" i="1" dirty="0" err="1"/>
              <a:t>r,MBR</a:t>
            </a:r>
            <a:r>
              <a:rPr lang="en-US" sz="2400" dirty="0"/>
              <a:t> </a:t>
            </a:r>
            <a:r>
              <a:rPr lang="en-US" sz="2400" b="1" dirty="0"/>
              <a:t>intersect </a:t>
            </a:r>
            <a:r>
              <a:rPr lang="en-US" sz="2400" i="1" dirty="0" err="1"/>
              <a:t>s.MBR</a:t>
            </a:r>
            <a:r>
              <a:rPr lang="en-US" sz="2400" dirty="0"/>
              <a:t>)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            put (</a:t>
            </a:r>
            <a:r>
              <a:rPr lang="en-US" sz="2400" i="1" dirty="0"/>
              <a:t>r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 to the candidate set;</a:t>
            </a:r>
          </a:p>
        </p:txBody>
      </p:sp>
    </p:spTree>
    <p:extLst>
      <p:ext uri="{BB962C8B-B14F-4D97-AF65-F5344CB8AC3E}">
        <p14:creationId xmlns:p14="http://schemas.microsoft.com/office/powerpoint/2010/main" val="41336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13"/>
    </mc:Choice>
    <mc:Fallback xmlns="">
      <p:transition spd="slow" advTm="5181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Properties with R/R+-Trees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147051" cy="4953000"/>
          </a:xfrm>
        </p:spPr>
        <p:txBody>
          <a:bodyPr>
            <a:normAutofit/>
          </a:bodyPr>
          <a:lstStyle/>
          <a:p>
            <a:r>
              <a:rPr lang="en-AU" dirty="0"/>
              <a:t>All tree nodes contain a set of (MBR, pointer) pairs</a:t>
            </a:r>
          </a:p>
          <a:p>
            <a:pPr lvl="1"/>
            <a:r>
              <a:rPr lang="en-AU" dirty="0"/>
              <a:t>For each entry in a </a:t>
            </a:r>
            <a:r>
              <a:rPr lang="en-A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leaf</a:t>
            </a:r>
            <a:r>
              <a:rPr lang="en-AU" dirty="0"/>
              <a:t> node:</a:t>
            </a:r>
          </a:p>
          <a:p>
            <a:pPr lvl="2"/>
            <a:r>
              <a:rPr lang="en-AU" dirty="0"/>
              <a:t>The pointer points to a disk page </a:t>
            </a:r>
          </a:p>
          <a:p>
            <a:pPr lvl="2"/>
            <a:r>
              <a:rPr lang="en-AU" dirty="0"/>
              <a:t>The MBR covers all the polygons on the disk page</a:t>
            </a:r>
          </a:p>
          <a:p>
            <a:pPr lvl="1"/>
            <a:r>
              <a:rPr lang="en-AU" dirty="0"/>
              <a:t>For each entry in an </a:t>
            </a:r>
            <a:r>
              <a:rPr lang="en-A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internal</a:t>
            </a:r>
            <a:r>
              <a:rPr lang="en-AU" dirty="0"/>
              <a:t> node:</a:t>
            </a:r>
          </a:p>
          <a:p>
            <a:pPr lvl="3"/>
            <a:r>
              <a:rPr lang="en-AU" dirty="0"/>
              <a:t>The pointer points to the node of a sub-tree</a:t>
            </a:r>
          </a:p>
          <a:p>
            <a:pPr lvl="3"/>
            <a:r>
              <a:rPr lang="en-AU" dirty="0"/>
              <a:t>The MBR covers all the polygons (or their MBRs) in that sub-tree</a:t>
            </a:r>
          </a:p>
          <a:p>
            <a:r>
              <a:rPr lang="en-AU" dirty="0"/>
              <a:t>Therefore</a:t>
            </a:r>
          </a:p>
          <a:p>
            <a:pPr lvl="1"/>
            <a:r>
              <a:rPr lang="en-AU" dirty="0"/>
              <a:t>If the MBRs of two entries are disjoint, so must be all their children </a:t>
            </a:r>
          </a:p>
          <a:p>
            <a:pPr lvl="1"/>
            <a:r>
              <a:rPr lang="en-AU" dirty="0"/>
              <a:t>If the MBRs of two entries intersect, then some children pairs </a:t>
            </a:r>
            <a:r>
              <a:rPr lang="en-AU" i="1" dirty="0"/>
              <a:t>might</a:t>
            </a:r>
            <a:r>
              <a:rPr lang="en-AU" dirty="0"/>
              <a:t> intersect somewhere down the tree/on the page  </a:t>
            </a:r>
          </a:p>
          <a:p>
            <a:pPr lvl="3"/>
            <a:endParaRPr lang="en-AU" dirty="0"/>
          </a:p>
          <a:p>
            <a:pPr lvl="1"/>
            <a:endParaRPr lang="en-AU" dirty="0"/>
          </a:p>
          <a:p>
            <a:endParaRPr lang="en-AU" dirty="0"/>
          </a:p>
        </p:txBody>
      </p:sp>
      <p:sp>
        <p:nvSpPr>
          <p:cNvPr id="12800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7FE2-98B4-FB40-A66C-6FA5D06A91F7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14"/>
    </mc:Choice>
    <mc:Fallback xmlns="">
      <p:transition spd="slow" advTm="17111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Nested-Loops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window query against 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pPr/>
              <a:t>28</a:t>
            </a:fld>
            <a:endParaRPr lang="uk-UA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94869" y="2411412"/>
            <a:ext cx="6659917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for each </a:t>
            </a:r>
            <a:r>
              <a:rPr lang="en-US" sz="2400" i="1" dirty="0"/>
              <a:t>r</a:t>
            </a:r>
            <a:r>
              <a:rPr lang="en-US" sz="2400" dirty="0"/>
              <a:t> in </a:t>
            </a:r>
            <a:r>
              <a:rPr lang="en-US" sz="2400" i="1" dirty="0"/>
              <a:t>R</a:t>
            </a:r>
          </a:p>
          <a:p>
            <a:pPr lvl="1">
              <a:spcBef>
                <a:spcPct val="50000"/>
              </a:spcBef>
            </a:pPr>
            <a:r>
              <a:rPr lang="en-US" sz="2400" dirty="0"/>
              <a:t>Find all </a:t>
            </a:r>
            <a:r>
              <a:rPr lang="en-US" sz="2400" i="1" dirty="0"/>
              <a:t>s </a:t>
            </a:r>
            <a:r>
              <a:rPr lang="en-US" sz="2400" dirty="0"/>
              <a:t>in </a:t>
            </a:r>
            <a:r>
              <a:rPr lang="en-US" sz="2400" i="1" dirty="0"/>
              <a:t>S</a:t>
            </a:r>
            <a:r>
              <a:rPr lang="en-US" sz="2400" dirty="0"/>
              <a:t> such that </a:t>
            </a:r>
            <a:r>
              <a:rPr lang="en-US" sz="2400" i="1" dirty="0" err="1"/>
              <a:t>s.MBR</a:t>
            </a:r>
            <a:r>
              <a:rPr lang="en-US" sz="2400" dirty="0"/>
              <a:t> </a:t>
            </a:r>
            <a:r>
              <a:rPr lang="en-US" sz="2400" b="1" dirty="0"/>
              <a:t>intersect </a:t>
            </a:r>
            <a:r>
              <a:rPr lang="en-US" sz="2400" i="1" dirty="0" err="1"/>
              <a:t>r.MBR</a:t>
            </a:r>
            <a:endParaRPr lang="en-US" sz="2400" dirty="0"/>
          </a:p>
          <a:p>
            <a:pPr lvl="2">
              <a:spcBef>
                <a:spcPct val="50000"/>
              </a:spcBef>
            </a:pPr>
            <a:r>
              <a:rPr lang="en-US" sz="2400" dirty="0"/>
              <a:t>put (</a:t>
            </a:r>
            <a:r>
              <a:rPr lang="en-US" sz="2400" i="1" dirty="0"/>
              <a:t>r</a:t>
            </a:r>
            <a:r>
              <a:rPr lang="en-US" sz="2400" dirty="0"/>
              <a:t>, </a:t>
            </a:r>
            <a:r>
              <a:rPr lang="en-US" sz="2400" i="1" dirty="0"/>
              <a:t>s</a:t>
            </a:r>
            <a:r>
              <a:rPr lang="en-US" sz="2400" dirty="0"/>
              <a:t>) to the candidate set;</a:t>
            </a:r>
          </a:p>
        </p:txBody>
      </p:sp>
    </p:spTree>
    <p:extLst>
      <p:ext uri="{BB962C8B-B14F-4D97-AF65-F5344CB8AC3E}">
        <p14:creationId xmlns:p14="http://schemas.microsoft.com/office/powerpoint/2010/main" val="65499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3"/>
    </mc:Choice>
    <mc:Fallback xmlns="">
      <p:transition spd="slow" advTm="5955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Nested-Loops With R/R+-Trees</a:t>
            </a:r>
          </a:p>
        </p:txBody>
      </p:sp>
      <p:sp>
        <p:nvSpPr>
          <p:cNvPr id="17818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F7BB-1FCF-764C-87C5-4953B2E78FC6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5800" y="1676400"/>
            <a:ext cx="8077200" cy="3810000"/>
            <a:chOff x="336" y="1248"/>
            <a:chExt cx="5088" cy="240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130" y="1248"/>
              <a:ext cx="716" cy="346"/>
              <a:chOff x="3696" y="1488"/>
              <a:chExt cx="1344" cy="240"/>
            </a:xfrm>
          </p:grpSpPr>
          <p:sp>
            <p:nvSpPr>
              <p:cNvPr id="178246" name="Rectangle 5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rgbClr val="0000FF"/>
                    </a:solidFill>
                    <a:latin typeface="+mj-lt"/>
                  </a:rPr>
                  <a:t>A</a:t>
                </a:r>
              </a:p>
            </p:txBody>
          </p:sp>
          <p:sp>
            <p:nvSpPr>
              <p:cNvPr id="178247" name="Rectangle 6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>
                    <a:solidFill>
                      <a:srgbClr val="0000FF"/>
                    </a:solidFill>
                    <a:latin typeface="+mj-lt"/>
                  </a:rPr>
                  <a:t>B</a:t>
                </a:r>
              </a:p>
            </p:txBody>
          </p:sp>
          <p:sp>
            <p:nvSpPr>
              <p:cNvPr id="178248" name="Rectangle 7"/>
              <p:cNvSpPr>
                <a:spLocks noChangeArrowheads="1"/>
              </p:cNvSpPr>
              <p:nvPr/>
            </p:nvSpPr>
            <p:spPr bwMode="auto">
              <a:xfrm>
                <a:off x="4704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49" name="Rectangle 8"/>
              <p:cNvSpPr>
                <a:spLocks noChangeArrowheads="1"/>
              </p:cNvSpPr>
              <p:nvPr/>
            </p:nvSpPr>
            <p:spPr bwMode="auto">
              <a:xfrm>
                <a:off x="4368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>
                    <a:solidFill>
                      <a:srgbClr val="0000FF"/>
                    </a:solidFill>
                    <a:latin typeface="+mj-lt"/>
                  </a:rPr>
                  <a:t>C</a:t>
                </a:r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1130" y="2078"/>
              <a:ext cx="716" cy="346"/>
              <a:chOff x="3696" y="1488"/>
              <a:chExt cx="1344" cy="240"/>
            </a:xfrm>
          </p:grpSpPr>
          <p:sp>
            <p:nvSpPr>
              <p:cNvPr id="178242" name="Rectangle 10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43" name="Rectangle 11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44" name="Rectangle 12"/>
              <p:cNvSpPr>
                <a:spLocks noChangeArrowheads="1"/>
              </p:cNvSpPr>
              <p:nvPr/>
            </p:nvSpPr>
            <p:spPr bwMode="auto">
              <a:xfrm>
                <a:off x="4704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45" name="Rectangle 13"/>
              <p:cNvSpPr>
                <a:spLocks noChangeArrowheads="1"/>
              </p:cNvSpPr>
              <p:nvPr/>
            </p:nvSpPr>
            <p:spPr bwMode="auto">
              <a:xfrm>
                <a:off x="4368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78186" name="Rectangle 14"/>
            <p:cNvSpPr>
              <a:spLocks noChangeArrowheads="1"/>
            </p:cNvSpPr>
            <p:nvPr/>
          </p:nvSpPr>
          <p:spPr bwMode="auto">
            <a:xfrm>
              <a:off x="1923" y="2078"/>
              <a:ext cx="179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187" name="Rectangle 15"/>
            <p:cNvSpPr>
              <a:spLocks noChangeArrowheads="1"/>
            </p:cNvSpPr>
            <p:nvPr/>
          </p:nvSpPr>
          <p:spPr bwMode="auto">
            <a:xfrm>
              <a:off x="2102" y="2078"/>
              <a:ext cx="180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188" name="Rectangle 16"/>
            <p:cNvSpPr>
              <a:spLocks noChangeArrowheads="1"/>
            </p:cNvSpPr>
            <p:nvPr/>
          </p:nvSpPr>
          <p:spPr bwMode="auto">
            <a:xfrm>
              <a:off x="2461" y="2078"/>
              <a:ext cx="179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189" name="Rectangle 17"/>
            <p:cNvSpPr>
              <a:spLocks noChangeArrowheads="1"/>
            </p:cNvSpPr>
            <p:nvPr/>
          </p:nvSpPr>
          <p:spPr bwMode="auto">
            <a:xfrm>
              <a:off x="2282" y="2078"/>
              <a:ext cx="179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190" name="Rectangle 18"/>
            <p:cNvSpPr>
              <a:spLocks noChangeArrowheads="1"/>
            </p:cNvSpPr>
            <p:nvPr/>
          </p:nvSpPr>
          <p:spPr bwMode="auto">
            <a:xfrm>
              <a:off x="336" y="2078"/>
              <a:ext cx="179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FF"/>
                  </a:solidFill>
                  <a:latin typeface="+mj-lt"/>
                </a:rPr>
                <a:t>G</a:t>
              </a:r>
            </a:p>
          </p:txBody>
        </p:sp>
        <p:sp>
          <p:nvSpPr>
            <p:cNvPr id="178191" name="Rectangle 19"/>
            <p:cNvSpPr>
              <a:spLocks noChangeArrowheads="1"/>
            </p:cNvSpPr>
            <p:nvPr/>
          </p:nvSpPr>
          <p:spPr bwMode="auto">
            <a:xfrm>
              <a:off x="515" y="2078"/>
              <a:ext cx="180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  <a:latin typeface="+mj-lt"/>
                </a:rPr>
                <a:t>H</a:t>
              </a:r>
            </a:p>
          </p:txBody>
        </p:sp>
        <p:sp>
          <p:nvSpPr>
            <p:cNvPr id="178192" name="Rectangle 20"/>
            <p:cNvSpPr>
              <a:spLocks noChangeArrowheads="1"/>
            </p:cNvSpPr>
            <p:nvPr/>
          </p:nvSpPr>
          <p:spPr bwMode="auto">
            <a:xfrm>
              <a:off x="874" y="2078"/>
              <a:ext cx="179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sp>
          <p:nvSpPr>
            <p:cNvPr id="178193" name="Rectangle 21"/>
            <p:cNvSpPr>
              <a:spLocks noChangeArrowheads="1"/>
            </p:cNvSpPr>
            <p:nvPr/>
          </p:nvSpPr>
          <p:spPr bwMode="auto">
            <a:xfrm>
              <a:off x="695" y="2078"/>
              <a:ext cx="179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194" name="Line 22"/>
            <p:cNvSpPr>
              <a:spLocks noChangeShapeType="1"/>
            </p:cNvSpPr>
            <p:nvPr/>
          </p:nvSpPr>
          <p:spPr bwMode="auto">
            <a:xfrm flipH="1">
              <a:off x="336" y="1594"/>
              <a:ext cx="870" cy="4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sp>
          <p:nvSpPr>
            <p:cNvPr id="178195" name="Line 23"/>
            <p:cNvSpPr>
              <a:spLocks noChangeShapeType="1"/>
            </p:cNvSpPr>
            <p:nvPr/>
          </p:nvSpPr>
          <p:spPr bwMode="auto">
            <a:xfrm flipH="1">
              <a:off x="1130" y="1594"/>
              <a:ext cx="256" cy="4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sp>
          <p:nvSpPr>
            <p:cNvPr id="178196" name="Line 24"/>
            <p:cNvSpPr>
              <a:spLocks noChangeShapeType="1"/>
            </p:cNvSpPr>
            <p:nvPr/>
          </p:nvSpPr>
          <p:spPr bwMode="auto">
            <a:xfrm>
              <a:off x="1565" y="1594"/>
              <a:ext cx="358" cy="4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1155" y="3254"/>
              <a:ext cx="717" cy="346"/>
              <a:chOff x="3696" y="1488"/>
              <a:chExt cx="1344" cy="240"/>
            </a:xfrm>
          </p:grpSpPr>
          <p:sp>
            <p:nvSpPr>
              <p:cNvPr id="178238" name="Rectangle 26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AU" sz="2000" dirty="0">
                    <a:solidFill>
                      <a:srgbClr val="FF0000"/>
                    </a:solidFill>
                    <a:latin typeface="+mj-lt"/>
                  </a:rPr>
                  <a:t>X</a:t>
                </a:r>
              </a:p>
            </p:txBody>
          </p:sp>
          <p:sp>
            <p:nvSpPr>
              <p:cNvPr id="178239" name="Rectangle 27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40" name="Rectangle 28"/>
              <p:cNvSpPr>
                <a:spLocks noChangeArrowheads="1"/>
              </p:cNvSpPr>
              <p:nvPr/>
            </p:nvSpPr>
            <p:spPr bwMode="auto">
              <a:xfrm>
                <a:off x="4704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41" name="Rectangle 29"/>
              <p:cNvSpPr>
                <a:spLocks noChangeArrowheads="1"/>
              </p:cNvSpPr>
              <p:nvPr/>
            </p:nvSpPr>
            <p:spPr bwMode="auto">
              <a:xfrm>
                <a:off x="4368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" name="Group 30"/>
            <p:cNvGrpSpPr>
              <a:grpSpLocks/>
            </p:cNvGrpSpPr>
            <p:nvPr/>
          </p:nvGrpSpPr>
          <p:grpSpPr bwMode="auto">
            <a:xfrm>
              <a:off x="362" y="3254"/>
              <a:ext cx="716" cy="346"/>
              <a:chOff x="3696" y="1488"/>
              <a:chExt cx="1344" cy="240"/>
            </a:xfrm>
          </p:grpSpPr>
          <p:sp>
            <p:nvSpPr>
              <p:cNvPr id="178234" name="Rectangle 31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35" name="Rectangle 32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36" name="Rectangle 33"/>
              <p:cNvSpPr>
                <a:spLocks noChangeArrowheads="1"/>
              </p:cNvSpPr>
              <p:nvPr/>
            </p:nvSpPr>
            <p:spPr bwMode="auto">
              <a:xfrm>
                <a:off x="4704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37" name="Rectangle 34"/>
              <p:cNvSpPr>
                <a:spLocks noChangeArrowheads="1"/>
              </p:cNvSpPr>
              <p:nvPr/>
            </p:nvSpPr>
            <p:spPr bwMode="auto">
              <a:xfrm>
                <a:off x="4368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78199" name="Line 35"/>
            <p:cNvSpPr>
              <a:spLocks noChangeShapeType="1"/>
            </p:cNvSpPr>
            <p:nvPr/>
          </p:nvSpPr>
          <p:spPr bwMode="auto">
            <a:xfrm flipH="1">
              <a:off x="362" y="2448"/>
              <a:ext cx="70" cy="8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sp>
          <p:nvSpPr>
            <p:cNvPr id="178200" name="Line 36"/>
            <p:cNvSpPr>
              <a:spLocks noChangeShapeType="1"/>
            </p:cNvSpPr>
            <p:nvPr/>
          </p:nvSpPr>
          <p:spPr bwMode="auto">
            <a:xfrm>
              <a:off x="576" y="2448"/>
              <a:ext cx="605" cy="8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grpSp>
          <p:nvGrpSpPr>
            <p:cNvPr id="7" name="Group 37"/>
            <p:cNvGrpSpPr>
              <a:grpSpLocks/>
            </p:cNvGrpSpPr>
            <p:nvPr/>
          </p:nvGrpSpPr>
          <p:grpSpPr bwMode="auto">
            <a:xfrm>
              <a:off x="3945" y="1296"/>
              <a:ext cx="702" cy="346"/>
              <a:chOff x="3696" y="1488"/>
              <a:chExt cx="1344" cy="240"/>
            </a:xfrm>
          </p:grpSpPr>
          <p:sp>
            <p:nvSpPr>
              <p:cNvPr id="178230" name="Rectangle 38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>
                    <a:solidFill>
                      <a:srgbClr val="0000FF"/>
                    </a:solidFill>
                    <a:latin typeface="+mj-lt"/>
                  </a:rPr>
                  <a:t>D</a:t>
                </a:r>
              </a:p>
            </p:txBody>
          </p:sp>
          <p:sp>
            <p:nvSpPr>
              <p:cNvPr id="178231" name="Rectangle 39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>
                    <a:solidFill>
                      <a:srgbClr val="0000FF"/>
                    </a:solidFill>
                    <a:latin typeface="+mj-lt"/>
                  </a:rPr>
                  <a:t>E</a:t>
                </a:r>
              </a:p>
            </p:txBody>
          </p:sp>
          <p:sp>
            <p:nvSpPr>
              <p:cNvPr id="178232" name="Rectangle 40"/>
              <p:cNvSpPr>
                <a:spLocks noChangeArrowheads="1"/>
              </p:cNvSpPr>
              <p:nvPr/>
            </p:nvSpPr>
            <p:spPr bwMode="auto">
              <a:xfrm>
                <a:off x="4704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33" name="Rectangle 41"/>
              <p:cNvSpPr>
                <a:spLocks noChangeArrowheads="1"/>
              </p:cNvSpPr>
              <p:nvPr/>
            </p:nvSpPr>
            <p:spPr bwMode="auto">
              <a:xfrm>
                <a:off x="4368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>
                    <a:solidFill>
                      <a:srgbClr val="0000FF"/>
                    </a:solidFill>
                    <a:latin typeface="+mj-lt"/>
                  </a:rPr>
                  <a:t>F</a:t>
                </a:r>
              </a:p>
            </p:txBody>
          </p:sp>
        </p:grpSp>
        <p:grpSp>
          <p:nvGrpSpPr>
            <p:cNvPr id="8" name="Group 42"/>
            <p:cNvGrpSpPr>
              <a:grpSpLocks/>
            </p:cNvGrpSpPr>
            <p:nvPr/>
          </p:nvGrpSpPr>
          <p:grpSpPr bwMode="auto">
            <a:xfrm>
              <a:off x="3945" y="2126"/>
              <a:ext cx="702" cy="346"/>
              <a:chOff x="3696" y="1488"/>
              <a:chExt cx="1344" cy="240"/>
            </a:xfrm>
          </p:grpSpPr>
          <p:sp>
            <p:nvSpPr>
              <p:cNvPr id="178226" name="Rectangle 43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27" name="Rectangle 44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28" name="Rectangle 45"/>
              <p:cNvSpPr>
                <a:spLocks noChangeArrowheads="1"/>
              </p:cNvSpPr>
              <p:nvPr/>
            </p:nvSpPr>
            <p:spPr bwMode="auto">
              <a:xfrm>
                <a:off x="4704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29" name="Rectangle 46"/>
              <p:cNvSpPr>
                <a:spLocks noChangeArrowheads="1"/>
              </p:cNvSpPr>
              <p:nvPr/>
            </p:nvSpPr>
            <p:spPr bwMode="auto">
              <a:xfrm>
                <a:off x="4368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78203" name="Rectangle 47"/>
            <p:cNvSpPr>
              <a:spLocks noChangeArrowheads="1"/>
            </p:cNvSpPr>
            <p:nvPr/>
          </p:nvSpPr>
          <p:spPr bwMode="auto">
            <a:xfrm>
              <a:off x="4722" y="2126"/>
              <a:ext cx="176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204" name="Rectangle 48"/>
            <p:cNvSpPr>
              <a:spLocks noChangeArrowheads="1"/>
            </p:cNvSpPr>
            <p:nvPr/>
          </p:nvSpPr>
          <p:spPr bwMode="auto">
            <a:xfrm>
              <a:off x="4898" y="2126"/>
              <a:ext cx="175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205" name="Rectangle 49"/>
            <p:cNvSpPr>
              <a:spLocks noChangeArrowheads="1"/>
            </p:cNvSpPr>
            <p:nvPr/>
          </p:nvSpPr>
          <p:spPr bwMode="auto">
            <a:xfrm>
              <a:off x="5249" y="2126"/>
              <a:ext cx="175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206" name="Rectangle 50"/>
            <p:cNvSpPr>
              <a:spLocks noChangeArrowheads="1"/>
            </p:cNvSpPr>
            <p:nvPr/>
          </p:nvSpPr>
          <p:spPr bwMode="auto">
            <a:xfrm>
              <a:off x="5073" y="2126"/>
              <a:ext cx="176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207" name="Rectangle 51"/>
            <p:cNvSpPr>
              <a:spLocks noChangeArrowheads="1"/>
            </p:cNvSpPr>
            <p:nvPr/>
          </p:nvSpPr>
          <p:spPr bwMode="auto">
            <a:xfrm>
              <a:off x="3168" y="2126"/>
              <a:ext cx="176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FF"/>
                  </a:solidFill>
                  <a:latin typeface="+mj-lt"/>
                </a:rPr>
                <a:t>I</a:t>
              </a:r>
            </a:p>
          </p:txBody>
        </p:sp>
        <p:sp>
          <p:nvSpPr>
            <p:cNvPr id="178208" name="Rectangle 52"/>
            <p:cNvSpPr>
              <a:spLocks noChangeArrowheads="1"/>
            </p:cNvSpPr>
            <p:nvPr/>
          </p:nvSpPr>
          <p:spPr bwMode="auto">
            <a:xfrm>
              <a:off x="3344" y="2126"/>
              <a:ext cx="175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FF"/>
                  </a:solidFill>
                  <a:latin typeface="+mj-lt"/>
                </a:rPr>
                <a:t>J</a:t>
              </a:r>
            </a:p>
          </p:txBody>
        </p:sp>
        <p:sp>
          <p:nvSpPr>
            <p:cNvPr id="178209" name="Rectangle 53"/>
            <p:cNvSpPr>
              <a:spLocks noChangeArrowheads="1"/>
            </p:cNvSpPr>
            <p:nvPr/>
          </p:nvSpPr>
          <p:spPr bwMode="auto">
            <a:xfrm>
              <a:off x="3695" y="2126"/>
              <a:ext cx="175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sp>
          <p:nvSpPr>
            <p:cNvPr id="178210" name="Rectangle 54"/>
            <p:cNvSpPr>
              <a:spLocks noChangeArrowheads="1"/>
            </p:cNvSpPr>
            <p:nvPr/>
          </p:nvSpPr>
          <p:spPr bwMode="auto">
            <a:xfrm>
              <a:off x="3519" y="2126"/>
              <a:ext cx="176" cy="3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AU" sz="2000">
                <a:solidFill>
                  <a:srgbClr val="0000FF"/>
                </a:solidFill>
              </a:endParaRPr>
            </a:p>
          </p:txBody>
        </p:sp>
        <p:sp>
          <p:nvSpPr>
            <p:cNvPr id="178211" name="Line 55"/>
            <p:cNvSpPr>
              <a:spLocks noChangeShapeType="1"/>
            </p:cNvSpPr>
            <p:nvPr/>
          </p:nvSpPr>
          <p:spPr bwMode="auto">
            <a:xfrm flipH="1">
              <a:off x="3168" y="1642"/>
              <a:ext cx="852" cy="4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sp>
          <p:nvSpPr>
            <p:cNvPr id="178212" name="Line 56"/>
            <p:cNvSpPr>
              <a:spLocks noChangeShapeType="1"/>
            </p:cNvSpPr>
            <p:nvPr/>
          </p:nvSpPr>
          <p:spPr bwMode="auto">
            <a:xfrm flipH="1">
              <a:off x="3945" y="1642"/>
              <a:ext cx="251" cy="4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sp>
          <p:nvSpPr>
            <p:cNvPr id="178213" name="Line 57"/>
            <p:cNvSpPr>
              <a:spLocks noChangeShapeType="1"/>
            </p:cNvSpPr>
            <p:nvPr/>
          </p:nvSpPr>
          <p:spPr bwMode="auto">
            <a:xfrm>
              <a:off x="4371" y="1642"/>
              <a:ext cx="351" cy="4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grpSp>
          <p:nvGrpSpPr>
            <p:cNvPr id="9" name="Group 58"/>
            <p:cNvGrpSpPr>
              <a:grpSpLocks/>
            </p:cNvGrpSpPr>
            <p:nvPr/>
          </p:nvGrpSpPr>
          <p:grpSpPr bwMode="auto">
            <a:xfrm>
              <a:off x="3970" y="3302"/>
              <a:ext cx="702" cy="346"/>
              <a:chOff x="3696" y="1488"/>
              <a:chExt cx="1344" cy="240"/>
            </a:xfrm>
          </p:grpSpPr>
          <p:sp>
            <p:nvSpPr>
              <p:cNvPr id="178222" name="Rectangle 59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23" name="Rectangle 60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24" name="Rectangle 61"/>
              <p:cNvSpPr>
                <a:spLocks noChangeArrowheads="1"/>
              </p:cNvSpPr>
              <p:nvPr/>
            </p:nvSpPr>
            <p:spPr bwMode="auto">
              <a:xfrm>
                <a:off x="4704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25" name="Rectangle 62"/>
              <p:cNvSpPr>
                <a:spLocks noChangeArrowheads="1"/>
              </p:cNvSpPr>
              <p:nvPr/>
            </p:nvSpPr>
            <p:spPr bwMode="auto">
              <a:xfrm>
                <a:off x="4368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0" name="Group 63"/>
            <p:cNvGrpSpPr>
              <a:grpSpLocks/>
            </p:cNvGrpSpPr>
            <p:nvPr/>
          </p:nvGrpSpPr>
          <p:grpSpPr bwMode="auto">
            <a:xfrm>
              <a:off x="3193" y="3302"/>
              <a:ext cx="702" cy="346"/>
              <a:chOff x="3696" y="1488"/>
              <a:chExt cx="1344" cy="240"/>
            </a:xfrm>
          </p:grpSpPr>
          <p:sp>
            <p:nvSpPr>
              <p:cNvPr id="178218" name="Rectangle 64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19" name="Rectangle 65"/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20" name="Rectangle 66"/>
              <p:cNvSpPr>
                <a:spLocks noChangeArrowheads="1"/>
              </p:cNvSpPr>
              <p:nvPr/>
            </p:nvSpPr>
            <p:spPr bwMode="auto">
              <a:xfrm>
                <a:off x="4704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0000FF"/>
                  </a:solidFill>
                </a:endParaRPr>
              </a:p>
            </p:txBody>
          </p:sp>
          <p:sp>
            <p:nvSpPr>
              <p:cNvPr id="178221" name="Rectangle 67"/>
              <p:cNvSpPr>
                <a:spLocks noChangeArrowheads="1"/>
              </p:cNvSpPr>
              <p:nvPr/>
            </p:nvSpPr>
            <p:spPr bwMode="auto">
              <a:xfrm>
                <a:off x="4368" y="1488"/>
                <a:ext cx="336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00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78216" name="Line 68"/>
            <p:cNvSpPr>
              <a:spLocks noChangeShapeType="1"/>
            </p:cNvSpPr>
            <p:nvPr/>
          </p:nvSpPr>
          <p:spPr bwMode="auto">
            <a:xfrm flipH="1">
              <a:off x="3193" y="2496"/>
              <a:ext cx="71" cy="8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  <p:sp>
          <p:nvSpPr>
            <p:cNvPr id="178217" name="Line 69"/>
            <p:cNvSpPr>
              <a:spLocks noChangeShapeType="1"/>
            </p:cNvSpPr>
            <p:nvPr/>
          </p:nvSpPr>
          <p:spPr bwMode="auto">
            <a:xfrm>
              <a:off x="3408" y="2496"/>
              <a:ext cx="587" cy="8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80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8183" name="Text Box 70"/>
              <p:cNvSpPr txBox="1">
                <a:spLocks noChangeArrowheads="1"/>
              </p:cNvSpPr>
              <p:nvPr/>
            </p:nvSpPr>
            <p:spPr bwMode="auto">
              <a:xfrm>
                <a:off x="385805" y="5912217"/>
                <a:ext cx="8458200" cy="8156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Is it possible to produce the same candidate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  <a:latin typeface="+mj-lt"/>
                  </a:rPr>
                  <a:t>) multiple times?</a:t>
                </a:r>
              </a:p>
              <a:p>
                <a:pPr algn="r">
                  <a:spcBef>
                    <a:spcPct val="50000"/>
                  </a:spcBef>
                </a:pPr>
                <a:r>
                  <a:rPr lang="en-US" sz="1800" i="1" dirty="0">
                    <a:solidFill>
                      <a:srgbClr val="FFC000"/>
                    </a:solidFill>
                  </a:rPr>
                  <a:t>Reading: the paper by </a:t>
                </a:r>
                <a:r>
                  <a:rPr lang="en-US" sz="1800" i="1" dirty="0" err="1">
                    <a:solidFill>
                      <a:srgbClr val="FFC000"/>
                    </a:solidFill>
                  </a:rPr>
                  <a:t>Brinkhoff</a:t>
                </a:r>
                <a:r>
                  <a:rPr lang="en-US" sz="1800" i="1" dirty="0">
                    <a:solidFill>
                      <a:srgbClr val="FFC000"/>
                    </a:solidFill>
                  </a:rPr>
                  <a:t>, </a:t>
                </a:r>
                <a:r>
                  <a:rPr lang="en-US" sz="1800" i="1" dirty="0" err="1">
                    <a:solidFill>
                      <a:srgbClr val="FFC000"/>
                    </a:solidFill>
                  </a:rPr>
                  <a:t>Kriegel</a:t>
                </a:r>
                <a:r>
                  <a:rPr lang="en-US" sz="1800" i="1" dirty="0">
                    <a:solidFill>
                      <a:srgbClr val="FFC000"/>
                    </a:solidFill>
                  </a:rPr>
                  <a:t> and Seeger 1993.</a:t>
                </a:r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78183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805" y="5912217"/>
                <a:ext cx="8458200" cy="815608"/>
              </a:xfrm>
              <a:prstGeom prst="rect">
                <a:avLst/>
              </a:prstGeom>
              <a:blipFill>
                <a:blip r:embed="rId5"/>
                <a:stretch>
                  <a:fillRect l="-450" t="-3077" r="-600" b="-61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000"/>
    </mc:Choice>
    <mc:Fallback xmlns="">
      <p:transition spd="slow" advTm="32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Learning Objectives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277391" cy="4953000"/>
          </a:xfrm>
        </p:spPr>
        <p:txBody>
          <a:bodyPr>
            <a:normAutofit/>
          </a:bodyPr>
          <a:lstStyle/>
          <a:p>
            <a:r>
              <a:rPr lang="en-AU" dirty="0"/>
              <a:t>What we will cover</a:t>
            </a:r>
          </a:p>
          <a:p>
            <a:pPr lvl="1"/>
            <a:r>
              <a:rPr lang="en-AU" dirty="0"/>
              <a:t>The filter-and-refine approach</a:t>
            </a:r>
          </a:p>
          <a:p>
            <a:pPr lvl="1"/>
            <a:r>
              <a:rPr lang="en-AU" dirty="0"/>
              <a:t>Some basic computational geometry algorithms</a:t>
            </a:r>
          </a:p>
          <a:p>
            <a:pPr lvl="1"/>
            <a:r>
              <a:rPr lang="en-AU" dirty="0"/>
              <a:t>Intersection join algorithms using various spatial indexes</a:t>
            </a:r>
          </a:p>
          <a:p>
            <a:pPr lvl="1"/>
            <a:r>
              <a:rPr lang="en-AU" dirty="0"/>
              <a:t>Efficient processing of some advanced spatial queries</a:t>
            </a:r>
          </a:p>
          <a:p>
            <a:r>
              <a:rPr lang="en-AU" dirty="0"/>
              <a:t>Goals</a:t>
            </a:r>
          </a:p>
          <a:p>
            <a:pPr lvl="1"/>
            <a:r>
              <a:rPr lang="en-AU" dirty="0"/>
              <a:t>Understand efficient processing of spatial queries using spatial indexes and the filter-and-refine approach</a:t>
            </a:r>
          </a:p>
          <a:p>
            <a:pPr lvl="1"/>
            <a:r>
              <a:rPr lang="en-AU" dirty="0"/>
              <a:t>Enhance the understanding of spatial databases from in-depth knowledge of advanced spatial processing</a:t>
            </a:r>
          </a:p>
          <a:p>
            <a:pPr lvl="1"/>
            <a:r>
              <a:rPr lang="en-AU" dirty="0"/>
              <a:t>Provide a brief view of the frontier of spatial database research</a:t>
            </a:r>
          </a:p>
          <a:p>
            <a:pPr lvl="1"/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3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00"/>
    </mc:Choice>
    <mc:Fallback xmlns="">
      <p:transition spd="slow" advTm="47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Sort-Merge Join using Z-values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4826000" y="2561394"/>
            <a:ext cx="4318000" cy="3879910"/>
            <a:chOff x="381000" y="876300"/>
            <a:chExt cx="4318000" cy="3879910"/>
          </a:xfrm>
        </p:grpSpPr>
        <p:grpSp>
          <p:nvGrpSpPr>
            <p:cNvPr id="76" name="Group 75"/>
            <p:cNvGrpSpPr/>
            <p:nvPr/>
          </p:nvGrpSpPr>
          <p:grpSpPr>
            <a:xfrm>
              <a:off x="977032" y="1349896"/>
              <a:ext cx="3048000" cy="3048000"/>
              <a:chOff x="3059832" y="2492896"/>
              <a:chExt cx="3048000" cy="3048000"/>
            </a:xfrm>
          </p:grpSpPr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5345832" y="4016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4964832" y="4016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3821832" y="2492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202832" y="2492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3821832" y="2873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4202832" y="2873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3059832" y="2492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3440832" y="2492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3059832" y="2873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3440832" y="2873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3821832" y="3254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4202832" y="3254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3821832" y="3635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4202832" y="3635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3059832" y="3254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3440832" y="3254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3059832" y="3635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4" name="Rectangle 21"/>
              <p:cNvSpPr>
                <a:spLocks noChangeArrowheads="1"/>
              </p:cNvSpPr>
              <p:nvPr/>
            </p:nvSpPr>
            <p:spPr bwMode="auto">
              <a:xfrm>
                <a:off x="3440832" y="3635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5" name="Rectangle 22"/>
              <p:cNvSpPr>
                <a:spLocks noChangeArrowheads="1"/>
              </p:cNvSpPr>
              <p:nvPr/>
            </p:nvSpPr>
            <p:spPr bwMode="auto">
              <a:xfrm>
                <a:off x="3821832" y="4016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6" name="Rectangle 23"/>
              <p:cNvSpPr>
                <a:spLocks noChangeArrowheads="1"/>
              </p:cNvSpPr>
              <p:nvPr/>
            </p:nvSpPr>
            <p:spPr bwMode="auto">
              <a:xfrm>
                <a:off x="4202832" y="4016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3821832" y="4397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8" name="Rectangle 25"/>
              <p:cNvSpPr>
                <a:spLocks noChangeArrowheads="1"/>
              </p:cNvSpPr>
              <p:nvPr/>
            </p:nvSpPr>
            <p:spPr bwMode="auto">
              <a:xfrm>
                <a:off x="4202832" y="4397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3059832" y="4016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30" name="Rectangle 27"/>
              <p:cNvSpPr>
                <a:spLocks noChangeArrowheads="1"/>
              </p:cNvSpPr>
              <p:nvPr/>
            </p:nvSpPr>
            <p:spPr bwMode="auto">
              <a:xfrm>
                <a:off x="3440832" y="4016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31" name="Rectangle 28"/>
              <p:cNvSpPr>
                <a:spLocks noChangeArrowheads="1"/>
              </p:cNvSpPr>
              <p:nvPr/>
            </p:nvSpPr>
            <p:spPr bwMode="auto">
              <a:xfrm>
                <a:off x="3059832" y="4397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3440832" y="4397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33" name="Rectangle 30"/>
              <p:cNvSpPr>
                <a:spLocks noChangeArrowheads="1"/>
              </p:cNvSpPr>
              <p:nvPr/>
            </p:nvSpPr>
            <p:spPr bwMode="auto">
              <a:xfrm>
                <a:off x="3821832" y="4778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>
                  <a:solidFill>
                    <a:srgbClr val="BFBFBF"/>
                  </a:solidFill>
                </a:endParaRPr>
              </a:p>
            </p:txBody>
          </p:sp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4202832" y="4778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>
                  <a:solidFill>
                    <a:srgbClr val="BFBFBF"/>
                  </a:solidFill>
                </a:endParaRPr>
              </a:p>
            </p:txBody>
          </p:sp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3821832" y="5159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>
                  <a:solidFill>
                    <a:srgbClr val="BFBFBF"/>
                  </a:solidFill>
                </a:endParaRPr>
              </a:p>
            </p:txBody>
          </p:sp>
          <p:sp>
            <p:nvSpPr>
              <p:cNvPr id="36" name="Rectangle 33"/>
              <p:cNvSpPr>
                <a:spLocks noChangeArrowheads="1"/>
              </p:cNvSpPr>
              <p:nvPr/>
            </p:nvSpPr>
            <p:spPr bwMode="auto">
              <a:xfrm>
                <a:off x="4202832" y="5159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>
                  <a:solidFill>
                    <a:srgbClr val="BFBFBF"/>
                  </a:solidFill>
                </a:endParaRPr>
              </a:p>
            </p:txBody>
          </p:sp>
          <p:sp>
            <p:nvSpPr>
              <p:cNvPr id="37" name="Rectangle 34"/>
              <p:cNvSpPr>
                <a:spLocks noChangeArrowheads="1"/>
              </p:cNvSpPr>
              <p:nvPr/>
            </p:nvSpPr>
            <p:spPr bwMode="auto">
              <a:xfrm>
                <a:off x="3059832" y="4778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38" name="Rectangle 35"/>
              <p:cNvSpPr>
                <a:spLocks noChangeArrowheads="1"/>
              </p:cNvSpPr>
              <p:nvPr/>
            </p:nvSpPr>
            <p:spPr bwMode="auto">
              <a:xfrm>
                <a:off x="3440832" y="4778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39" name="Rectangle 36"/>
              <p:cNvSpPr>
                <a:spLocks noChangeArrowheads="1"/>
              </p:cNvSpPr>
              <p:nvPr/>
            </p:nvSpPr>
            <p:spPr bwMode="auto">
              <a:xfrm>
                <a:off x="3059832" y="5159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0" name="Rectangle 37"/>
              <p:cNvSpPr>
                <a:spLocks noChangeArrowheads="1"/>
              </p:cNvSpPr>
              <p:nvPr/>
            </p:nvSpPr>
            <p:spPr bwMode="auto">
              <a:xfrm>
                <a:off x="3440832" y="5159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1" name="Rectangle 38"/>
              <p:cNvSpPr>
                <a:spLocks noChangeArrowheads="1"/>
              </p:cNvSpPr>
              <p:nvPr/>
            </p:nvSpPr>
            <p:spPr bwMode="auto">
              <a:xfrm>
                <a:off x="5726832" y="4016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2" name="Rectangle 39"/>
              <p:cNvSpPr>
                <a:spLocks noChangeArrowheads="1"/>
              </p:cNvSpPr>
              <p:nvPr/>
            </p:nvSpPr>
            <p:spPr bwMode="auto">
              <a:xfrm>
                <a:off x="5345832" y="4397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3" name="Rectangle 40"/>
              <p:cNvSpPr>
                <a:spLocks noChangeArrowheads="1"/>
              </p:cNvSpPr>
              <p:nvPr/>
            </p:nvSpPr>
            <p:spPr bwMode="auto">
              <a:xfrm>
                <a:off x="5726832" y="4397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4" name="Rectangle 41"/>
              <p:cNvSpPr>
                <a:spLocks noChangeArrowheads="1"/>
              </p:cNvSpPr>
              <p:nvPr/>
            </p:nvSpPr>
            <p:spPr bwMode="auto">
              <a:xfrm>
                <a:off x="4583832" y="4016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5" name="Rectangle 42"/>
              <p:cNvSpPr>
                <a:spLocks noChangeArrowheads="1"/>
              </p:cNvSpPr>
              <p:nvPr/>
            </p:nvSpPr>
            <p:spPr bwMode="auto">
              <a:xfrm>
                <a:off x="4583832" y="4397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6" name="Rectangle 43"/>
              <p:cNvSpPr>
                <a:spLocks noChangeArrowheads="1"/>
              </p:cNvSpPr>
              <p:nvPr/>
            </p:nvSpPr>
            <p:spPr bwMode="auto">
              <a:xfrm>
                <a:off x="4964832" y="4397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7" name="Rectangle 44"/>
              <p:cNvSpPr>
                <a:spLocks noChangeArrowheads="1"/>
              </p:cNvSpPr>
              <p:nvPr/>
            </p:nvSpPr>
            <p:spPr bwMode="auto">
              <a:xfrm>
                <a:off x="5345832" y="4778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8" name="Rectangle 45"/>
              <p:cNvSpPr>
                <a:spLocks noChangeArrowheads="1"/>
              </p:cNvSpPr>
              <p:nvPr/>
            </p:nvSpPr>
            <p:spPr bwMode="auto">
              <a:xfrm>
                <a:off x="5726832" y="4778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49" name="Rectangle 46"/>
              <p:cNvSpPr>
                <a:spLocks noChangeArrowheads="1"/>
              </p:cNvSpPr>
              <p:nvPr/>
            </p:nvSpPr>
            <p:spPr bwMode="auto">
              <a:xfrm>
                <a:off x="5345832" y="5159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0" name="Rectangle 47"/>
              <p:cNvSpPr>
                <a:spLocks noChangeArrowheads="1"/>
              </p:cNvSpPr>
              <p:nvPr/>
            </p:nvSpPr>
            <p:spPr bwMode="auto">
              <a:xfrm>
                <a:off x="5726832" y="5159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1" name="Rectangle 48"/>
              <p:cNvSpPr>
                <a:spLocks noChangeArrowheads="1"/>
              </p:cNvSpPr>
              <p:nvPr/>
            </p:nvSpPr>
            <p:spPr bwMode="auto">
              <a:xfrm>
                <a:off x="4583832" y="4778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2" name="Rectangle 49"/>
              <p:cNvSpPr>
                <a:spLocks noChangeArrowheads="1"/>
              </p:cNvSpPr>
              <p:nvPr/>
            </p:nvSpPr>
            <p:spPr bwMode="auto">
              <a:xfrm>
                <a:off x="4964832" y="4778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3" name="Rectangle 50"/>
              <p:cNvSpPr>
                <a:spLocks noChangeArrowheads="1"/>
              </p:cNvSpPr>
              <p:nvPr/>
            </p:nvSpPr>
            <p:spPr bwMode="auto">
              <a:xfrm>
                <a:off x="4583832" y="5159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4" name="Rectangle 51"/>
              <p:cNvSpPr>
                <a:spLocks noChangeArrowheads="1"/>
              </p:cNvSpPr>
              <p:nvPr/>
            </p:nvSpPr>
            <p:spPr bwMode="auto">
              <a:xfrm>
                <a:off x="4964832" y="5159896"/>
                <a:ext cx="3810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5" name="Rectangle 52"/>
              <p:cNvSpPr>
                <a:spLocks noChangeArrowheads="1"/>
              </p:cNvSpPr>
              <p:nvPr/>
            </p:nvSpPr>
            <p:spPr bwMode="auto">
              <a:xfrm>
                <a:off x="5345832" y="2492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6" name="Rectangle 53"/>
              <p:cNvSpPr>
                <a:spLocks noChangeArrowheads="1"/>
              </p:cNvSpPr>
              <p:nvPr/>
            </p:nvSpPr>
            <p:spPr bwMode="auto">
              <a:xfrm>
                <a:off x="5726832" y="2492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7" name="Rectangle 54"/>
              <p:cNvSpPr>
                <a:spLocks noChangeArrowheads="1"/>
              </p:cNvSpPr>
              <p:nvPr/>
            </p:nvSpPr>
            <p:spPr bwMode="auto">
              <a:xfrm>
                <a:off x="5345832" y="2873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8" name="Rectangle 55"/>
              <p:cNvSpPr>
                <a:spLocks noChangeArrowheads="1"/>
              </p:cNvSpPr>
              <p:nvPr/>
            </p:nvSpPr>
            <p:spPr bwMode="auto">
              <a:xfrm>
                <a:off x="5726832" y="2873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59" name="Rectangle 56"/>
              <p:cNvSpPr>
                <a:spLocks noChangeArrowheads="1"/>
              </p:cNvSpPr>
              <p:nvPr/>
            </p:nvSpPr>
            <p:spPr bwMode="auto">
              <a:xfrm>
                <a:off x="4583832" y="2492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0" name="Rectangle 57"/>
              <p:cNvSpPr>
                <a:spLocks noChangeArrowheads="1"/>
              </p:cNvSpPr>
              <p:nvPr/>
            </p:nvSpPr>
            <p:spPr bwMode="auto">
              <a:xfrm>
                <a:off x="4964832" y="2492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1" name="Rectangle 58"/>
              <p:cNvSpPr>
                <a:spLocks noChangeArrowheads="1"/>
              </p:cNvSpPr>
              <p:nvPr/>
            </p:nvSpPr>
            <p:spPr bwMode="auto">
              <a:xfrm>
                <a:off x="4583832" y="2873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2" name="Rectangle 59"/>
              <p:cNvSpPr>
                <a:spLocks noChangeArrowheads="1"/>
              </p:cNvSpPr>
              <p:nvPr/>
            </p:nvSpPr>
            <p:spPr bwMode="auto">
              <a:xfrm>
                <a:off x="4964832" y="2873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3" name="Rectangle 60"/>
              <p:cNvSpPr>
                <a:spLocks noChangeArrowheads="1"/>
              </p:cNvSpPr>
              <p:nvPr/>
            </p:nvSpPr>
            <p:spPr bwMode="auto">
              <a:xfrm>
                <a:off x="5345832" y="3254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4" name="Rectangle 61"/>
              <p:cNvSpPr>
                <a:spLocks noChangeArrowheads="1"/>
              </p:cNvSpPr>
              <p:nvPr/>
            </p:nvSpPr>
            <p:spPr bwMode="auto">
              <a:xfrm>
                <a:off x="5726832" y="3254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5" name="Rectangle 62"/>
              <p:cNvSpPr>
                <a:spLocks noChangeArrowheads="1"/>
              </p:cNvSpPr>
              <p:nvPr/>
            </p:nvSpPr>
            <p:spPr bwMode="auto">
              <a:xfrm>
                <a:off x="5345832" y="3635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6" name="Rectangle 63"/>
              <p:cNvSpPr>
                <a:spLocks noChangeArrowheads="1"/>
              </p:cNvSpPr>
              <p:nvPr/>
            </p:nvSpPr>
            <p:spPr bwMode="auto">
              <a:xfrm>
                <a:off x="5726832" y="3635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7" name="Rectangle 64"/>
              <p:cNvSpPr>
                <a:spLocks noChangeArrowheads="1"/>
              </p:cNvSpPr>
              <p:nvPr/>
            </p:nvSpPr>
            <p:spPr bwMode="auto">
              <a:xfrm>
                <a:off x="4583832" y="3254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8" name="Rectangle 65"/>
              <p:cNvSpPr>
                <a:spLocks noChangeArrowheads="1"/>
              </p:cNvSpPr>
              <p:nvPr/>
            </p:nvSpPr>
            <p:spPr bwMode="auto">
              <a:xfrm>
                <a:off x="4964832" y="3254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69" name="Rectangle 66"/>
              <p:cNvSpPr>
                <a:spLocks noChangeArrowheads="1"/>
              </p:cNvSpPr>
              <p:nvPr/>
            </p:nvSpPr>
            <p:spPr bwMode="auto">
              <a:xfrm>
                <a:off x="4583832" y="3635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70" name="Rectangle 67"/>
              <p:cNvSpPr>
                <a:spLocks noChangeArrowheads="1"/>
              </p:cNvSpPr>
              <p:nvPr/>
            </p:nvSpPr>
            <p:spPr bwMode="auto">
              <a:xfrm>
                <a:off x="4964832" y="3635896"/>
                <a:ext cx="381000" cy="381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AU" sz="240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059832" y="2499246"/>
                <a:ext cx="769218" cy="758304"/>
              </a:xfrm>
              <a:prstGeom prst="rect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3429000" y="5157192"/>
                <a:ext cx="1143000" cy="360040"/>
              </a:xfrm>
              <a:prstGeom prst="rect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970140" y="3257550"/>
                <a:ext cx="382910" cy="362074"/>
              </a:xfrm>
              <a:prstGeom prst="rect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724128" y="2852936"/>
                <a:ext cx="378222" cy="792088"/>
              </a:xfrm>
              <a:prstGeom prst="rect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1104900" y="914400"/>
              <a:ext cx="59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220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806700" y="876300"/>
              <a:ext cx="59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414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651000" y="4356100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131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146300" y="4356100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133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81100" y="4356100"/>
              <a:ext cx="774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113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02100" y="2057400"/>
              <a:ext cx="59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434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102100" y="1638300"/>
              <a:ext cx="59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443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1000" y="171450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9900"/>
                  </a:solidFill>
                </a:rPr>
                <a:t>223</a:t>
              </a:r>
              <a:endParaRPr lang="en-US" sz="2400" dirty="0">
                <a:solidFill>
                  <a:srgbClr val="FF9900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03600" y="927620"/>
              <a:ext cx="836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FF9900"/>
                  </a:solidFill>
                </a:rPr>
                <a:t>400</a:t>
              </a:r>
              <a:endParaRPr lang="en-US" sz="2400" dirty="0">
                <a:solidFill>
                  <a:srgbClr val="FF9900"/>
                </a:solidFill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16818" y="1025954"/>
            <a:ext cx="660400" cy="304698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113</a:t>
            </a:r>
          </a:p>
          <a:p>
            <a:r>
              <a:rPr lang="en-US" sz="2400" dirty="0">
                <a:solidFill>
                  <a:srgbClr val="0000FF"/>
                </a:solidFill>
              </a:rPr>
              <a:t>131</a:t>
            </a:r>
          </a:p>
          <a:p>
            <a:r>
              <a:rPr lang="en-US" sz="2400" dirty="0">
                <a:solidFill>
                  <a:srgbClr val="0000FF"/>
                </a:solidFill>
              </a:rPr>
              <a:t>133</a:t>
            </a:r>
          </a:p>
          <a:p>
            <a:r>
              <a:rPr lang="en-US" sz="2400" dirty="0">
                <a:solidFill>
                  <a:srgbClr val="0000FF"/>
                </a:solidFill>
              </a:rPr>
              <a:t>220</a:t>
            </a:r>
          </a:p>
          <a:p>
            <a:r>
              <a:rPr lang="en-US" sz="2400" dirty="0">
                <a:solidFill>
                  <a:srgbClr val="0000FF"/>
                </a:solidFill>
              </a:rPr>
              <a:t>222</a:t>
            </a:r>
          </a:p>
          <a:p>
            <a:r>
              <a:rPr lang="en-US" sz="2400" dirty="0">
                <a:solidFill>
                  <a:srgbClr val="0000FF"/>
                </a:solidFill>
              </a:rPr>
              <a:t>414</a:t>
            </a:r>
          </a:p>
          <a:p>
            <a:r>
              <a:rPr lang="en-US" sz="2400" dirty="0">
                <a:solidFill>
                  <a:srgbClr val="0000FF"/>
                </a:solidFill>
              </a:rPr>
              <a:t>434</a:t>
            </a:r>
          </a:p>
          <a:p>
            <a:r>
              <a:rPr lang="en-US" sz="2400" dirty="0">
                <a:solidFill>
                  <a:srgbClr val="0000FF"/>
                </a:solidFill>
              </a:rPr>
              <a:t>443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610718" y="1038654"/>
            <a:ext cx="660400" cy="1200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00"/>
                </a:solidFill>
              </a:rPr>
              <a:t>130</a:t>
            </a:r>
          </a:p>
          <a:p>
            <a:r>
              <a:rPr lang="en-US" sz="2400" dirty="0">
                <a:solidFill>
                  <a:srgbClr val="FF9900"/>
                </a:solidFill>
              </a:rPr>
              <a:t>223</a:t>
            </a:r>
          </a:p>
          <a:p>
            <a:r>
              <a:rPr lang="en-US" sz="2400" dirty="0">
                <a:solidFill>
                  <a:srgbClr val="FF9900"/>
                </a:solidFill>
              </a:rPr>
              <a:t>400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1289918" y="1216454"/>
            <a:ext cx="622300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140818" y="1216454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24"/>
          <p:cNvSpPr>
            <a:spLocks noChangeArrowheads="1"/>
          </p:cNvSpPr>
          <p:nvPr/>
        </p:nvSpPr>
        <p:spPr bwMode="auto">
          <a:xfrm>
            <a:off x="3396467" y="6456205"/>
            <a:ext cx="557513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 dirty="0">
                <a:solidFill>
                  <a:srgbClr val="FFC000"/>
                </a:solidFill>
              </a:rPr>
              <a:t>Reading: the paper by Orenstein and </a:t>
            </a:r>
            <a:r>
              <a:rPr lang="en-US" sz="2000" i="1" dirty="0" err="1">
                <a:solidFill>
                  <a:srgbClr val="FFC000"/>
                </a:solidFill>
              </a:rPr>
              <a:t>Manola</a:t>
            </a:r>
            <a:r>
              <a:rPr lang="en-US" sz="2000" i="1" dirty="0">
                <a:solidFill>
                  <a:srgbClr val="FFC000"/>
                </a:solidFill>
              </a:rPr>
              <a:t> 1988.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70854" y="4158511"/>
            <a:ext cx="5073494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Algorithm Sketch: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+mj-lt"/>
              </a:rPr>
              <a:t>Two sorted lists and two pointers</a:t>
            </a:r>
          </a:p>
          <a:p>
            <a:pPr marL="514350" indent="-514350">
              <a:buAutoNum type="arabicParenR"/>
            </a:pPr>
            <a:r>
              <a:rPr lang="en-US" sz="2000" dirty="0">
                <a:latin typeface="+mj-lt"/>
              </a:rPr>
              <a:t>Synchronized traversal</a:t>
            </a:r>
          </a:p>
          <a:p>
            <a:pPr marL="971550" lvl="1" indent="-514350">
              <a:buFont typeface="Arial"/>
              <a:buChar char="•"/>
            </a:pPr>
            <a:r>
              <a:rPr lang="en-US" sz="2000" dirty="0">
                <a:latin typeface="+mj-lt"/>
              </a:rPr>
              <a:t>overlap(</a:t>
            </a:r>
            <a:r>
              <a:rPr lang="en-US" sz="2000" i="1" dirty="0">
                <a:latin typeface="+mj-lt"/>
              </a:rPr>
              <a:t>r</a:t>
            </a:r>
            <a:r>
              <a:rPr lang="en-US" sz="2000" dirty="0">
                <a:latin typeface="+mj-lt"/>
              </a:rPr>
              <a:t>, </a:t>
            </a:r>
            <a:r>
              <a:rPr lang="en-US" sz="2000" i="1" dirty="0">
                <a:latin typeface="+mj-lt"/>
              </a:rPr>
              <a:t>s</a:t>
            </a:r>
            <a:r>
              <a:rPr lang="en-US" sz="2000" dirty="0">
                <a:latin typeface="+mj-lt"/>
              </a:rPr>
              <a:t>)?</a:t>
            </a:r>
          </a:p>
          <a:p>
            <a:pPr marL="971550" lvl="1" indent="-514350">
              <a:buFont typeface="Arial"/>
              <a:buChar char="•"/>
            </a:pPr>
            <a:r>
              <a:rPr lang="en-US" sz="2000" dirty="0">
                <a:latin typeface="+mj-lt"/>
              </a:rPr>
              <a:t>increase min(</a:t>
            </a:r>
            <a:r>
              <a:rPr lang="en-US" sz="2000" i="1" dirty="0">
                <a:latin typeface="+mj-lt"/>
              </a:rPr>
              <a:t>r</a:t>
            </a:r>
            <a:r>
              <a:rPr lang="en-US" sz="2000" dirty="0">
                <a:latin typeface="+mj-lt"/>
              </a:rPr>
              <a:t>, </a:t>
            </a:r>
            <a:r>
              <a:rPr lang="en-US" sz="2000" i="1" dirty="0">
                <a:latin typeface="+mj-lt"/>
              </a:rPr>
              <a:t>s</a:t>
            </a:r>
            <a:r>
              <a:rPr lang="en-US" sz="2000" dirty="0">
                <a:latin typeface="+mj-lt"/>
              </a:rPr>
              <a:t>)</a:t>
            </a:r>
          </a:p>
          <a:p>
            <a:pPr marL="514350" indent="-514350">
              <a:buAutoNum type="arabicParenR"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Some values in </a:t>
            </a:r>
            <a:r>
              <a:rPr lang="en-US" sz="2000" u="sng" dirty="0">
                <a:solidFill>
                  <a:srgbClr val="FF0000"/>
                </a:solidFill>
                <a:latin typeface="+mj-lt"/>
              </a:rPr>
              <a:t>stack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480418" y="86085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128118" y="84815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06606" y="623530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9900"/>
                </a:solidFill>
              </a:rPr>
              <a:t>130</a:t>
            </a:r>
            <a:endParaRPr lang="en-US" sz="2400" dirty="0">
              <a:solidFill>
                <a:srgbClr val="FF99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832350" y="2971519"/>
            <a:ext cx="59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222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 flipH="1">
            <a:off x="5429250" y="3041340"/>
            <a:ext cx="368300" cy="37465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4AAD6F65-28DE-467D-8FA1-4CA6F8A611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1018" y="1036784"/>
                <a:ext cx="4966757" cy="15492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Differences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131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130</m:t>
                    </m:r>
                  </m:oMath>
                </a14:m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Cannot move from 130 to 223 immediately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4AAD6F65-28DE-467D-8FA1-4CA6F8A61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1018" y="1036784"/>
                <a:ext cx="4966757" cy="1549221"/>
              </a:xfrm>
              <a:blipFill>
                <a:blip r:embed="rId5"/>
                <a:stretch>
                  <a:fillRect l="-860" t="-2756" b="-5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38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951"/>
    </mc:Choice>
    <mc:Fallback xmlns="">
      <p:transition spd="slow" advTm="35795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Hash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295400"/>
            <a:ext cx="7556313" cy="4953000"/>
          </a:xfrm>
        </p:spPr>
        <p:txBody>
          <a:bodyPr/>
          <a:lstStyle/>
          <a:p>
            <a:r>
              <a:rPr lang="en-US" dirty="0"/>
              <a:t>Bucket Assignment</a:t>
            </a:r>
          </a:p>
          <a:p>
            <a:pPr lvl="1"/>
            <a:r>
              <a:rPr lang="en-US" dirty="0"/>
              <a:t>SA: a polygon is mapped to a cell by its centroid</a:t>
            </a:r>
          </a:p>
          <a:p>
            <a:pPr lvl="1"/>
            <a:r>
              <a:rPr lang="en-US" dirty="0"/>
              <a:t>MA: a polygon is mapped to all cells it overlaps with</a:t>
            </a:r>
          </a:p>
          <a:p>
            <a:r>
              <a:rPr lang="en-US" dirty="0"/>
              <a:t>Bucket Join</a:t>
            </a:r>
          </a:p>
          <a:p>
            <a:pPr lvl="1"/>
            <a:r>
              <a:rPr lang="en-US" dirty="0"/>
              <a:t>SJ: one R bucket joins with one corresponding S bucket</a:t>
            </a:r>
          </a:p>
          <a:p>
            <a:pPr lvl="1"/>
            <a:r>
              <a:rPr lang="en-US" dirty="0"/>
              <a:t>MJ: one R bucket joins with many S buckets</a:t>
            </a:r>
          </a:p>
          <a:p>
            <a:pPr lvl="2"/>
            <a:r>
              <a:rPr lang="en-US" dirty="0"/>
              <a:t>Question: which buckets to join with?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pPr/>
              <a:t>31</a:t>
            </a:fld>
            <a:endParaRPr lang="uk-UA"/>
          </a:p>
        </p:txBody>
      </p:sp>
      <p:sp>
        <p:nvSpPr>
          <p:cNvPr id="6" name="Freeform 3"/>
          <p:cNvSpPr>
            <a:spLocks/>
          </p:cNvSpPr>
          <p:nvPr/>
        </p:nvSpPr>
        <p:spPr bwMode="auto">
          <a:xfrm>
            <a:off x="931862" y="5281891"/>
            <a:ext cx="639763" cy="534987"/>
          </a:xfrm>
          <a:custGeom>
            <a:avLst/>
            <a:gdLst>
              <a:gd name="T0" fmla="*/ 113 w 576"/>
              <a:gd name="T1" fmla="*/ 345 h 475"/>
              <a:gd name="T2" fmla="*/ 74 w 576"/>
              <a:gd name="T3" fmla="*/ 268 h 475"/>
              <a:gd name="T4" fmla="*/ 45 w 576"/>
              <a:gd name="T5" fmla="*/ 230 h 475"/>
              <a:gd name="T6" fmla="*/ 93 w 576"/>
              <a:gd name="T7" fmla="*/ 0 h 475"/>
              <a:gd name="T8" fmla="*/ 180 w 576"/>
              <a:gd name="T9" fmla="*/ 115 h 475"/>
              <a:gd name="T10" fmla="*/ 228 w 576"/>
              <a:gd name="T11" fmla="*/ 259 h 475"/>
              <a:gd name="T12" fmla="*/ 554 w 576"/>
              <a:gd name="T13" fmla="*/ 249 h 475"/>
              <a:gd name="T14" fmla="*/ 573 w 576"/>
              <a:gd name="T15" fmla="*/ 278 h 475"/>
              <a:gd name="T16" fmla="*/ 564 w 576"/>
              <a:gd name="T17" fmla="*/ 355 h 475"/>
              <a:gd name="T18" fmla="*/ 487 w 576"/>
              <a:gd name="T19" fmla="*/ 384 h 475"/>
              <a:gd name="T20" fmla="*/ 305 w 576"/>
              <a:gd name="T21" fmla="*/ 393 h 475"/>
              <a:gd name="T22" fmla="*/ 276 w 576"/>
              <a:gd name="T23" fmla="*/ 412 h 475"/>
              <a:gd name="T24" fmla="*/ 237 w 576"/>
              <a:gd name="T25" fmla="*/ 422 h 475"/>
              <a:gd name="T26" fmla="*/ 218 w 576"/>
              <a:gd name="T27" fmla="*/ 460 h 475"/>
              <a:gd name="T28" fmla="*/ 113 w 576"/>
              <a:gd name="T29" fmla="*/ 345 h 47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76"/>
              <a:gd name="T46" fmla="*/ 0 h 475"/>
              <a:gd name="T47" fmla="*/ 576 w 576"/>
              <a:gd name="T48" fmla="*/ 475 h 47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76" h="475">
                <a:moveTo>
                  <a:pt x="113" y="345"/>
                </a:moveTo>
                <a:cubicBezTo>
                  <a:pt x="55" y="307"/>
                  <a:pt x="108" y="352"/>
                  <a:pt x="74" y="268"/>
                </a:cubicBezTo>
                <a:cubicBezTo>
                  <a:pt x="68" y="253"/>
                  <a:pt x="55" y="243"/>
                  <a:pt x="45" y="230"/>
                </a:cubicBezTo>
                <a:cubicBezTo>
                  <a:pt x="34" y="146"/>
                  <a:pt x="0" y="46"/>
                  <a:pt x="93" y="0"/>
                </a:cubicBezTo>
                <a:cubicBezTo>
                  <a:pt x="146" y="16"/>
                  <a:pt x="163" y="66"/>
                  <a:pt x="180" y="115"/>
                </a:cubicBezTo>
                <a:cubicBezTo>
                  <a:pt x="188" y="174"/>
                  <a:pt x="196" y="210"/>
                  <a:pt x="228" y="259"/>
                </a:cubicBezTo>
                <a:cubicBezTo>
                  <a:pt x="325" y="254"/>
                  <a:pt x="452" y="233"/>
                  <a:pt x="554" y="249"/>
                </a:cubicBezTo>
                <a:cubicBezTo>
                  <a:pt x="560" y="259"/>
                  <a:pt x="572" y="266"/>
                  <a:pt x="573" y="278"/>
                </a:cubicBezTo>
                <a:cubicBezTo>
                  <a:pt x="575" y="304"/>
                  <a:pt x="576" y="332"/>
                  <a:pt x="564" y="355"/>
                </a:cubicBezTo>
                <a:cubicBezTo>
                  <a:pt x="559" y="366"/>
                  <a:pt x="498" y="383"/>
                  <a:pt x="487" y="384"/>
                </a:cubicBezTo>
                <a:cubicBezTo>
                  <a:pt x="426" y="389"/>
                  <a:pt x="366" y="390"/>
                  <a:pt x="305" y="393"/>
                </a:cubicBezTo>
                <a:cubicBezTo>
                  <a:pt x="295" y="399"/>
                  <a:pt x="287" y="407"/>
                  <a:pt x="276" y="412"/>
                </a:cubicBezTo>
                <a:cubicBezTo>
                  <a:pt x="264" y="417"/>
                  <a:pt x="247" y="413"/>
                  <a:pt x="237" y="422"/>
                </a:cubicBezTo>
                <a:cubicBezTo>
                  <a:pt x="226" y="431"/>
                  <a:pt x="224" y="447"/>
                  <a:pt x="218" y="460"/>
                </a:cubicBezTo>
                <a:cubicBezTo>
                  <a:pt x="74" y="449"/>
                  <a:pt x="79" y="475"/>
                  <a:pt x="113" y="345"/>
                </a:cubicBez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4"/>
          <p:cNvSpPr>
            <a:spLocks/>
          </p:cNvSpPr>
          <p:nvPr/>
        </p:nvSpPr>
        <p:spPr bwMode="auto">
          <a:xfrm>
            <a:off x="3375025" y="5259666"/>
            <a:ext cx="481012" cy="476250"/>
          </a:xfrm>
          <a:custGeom>
            <a:avLst/>
            <a:gdLst>
              <a:gd name="T0" fmla="*/ 73 w 433"/>
              <a:gd name="T1" fmla="*/ 384 h 423"/>
              <a:gd name="T2" fmla="*/ 34 w 433"/>
              <a:gd name="T3" fmla="*/ 279 h 423"/>
              <a:gd name="T4" fmla="*/ 15 w 433"/>
              <a:gd name="T5" fmla="*/ 221 h 423"/>
              <a:gd name="T6" fmla="*/ 188 w 433"/>
              <a:gd name="T7" fmla="*/ 48 h 423"/>
              <a:gd name="T8" fmla="*/ 265 w 433"/>
              <a:gd name="T9" fmla="*/ 20 h 423"/>
              <a:gd name="T10" fmla="*/ 322 w 433"/>
              <a:gd name="T11" fmla="*/ 0 h 423"/>
              <a:gd name="T12" fmla="*/ 389 w 433"/>
              <a:gd name="T13" fmla="*/ 10 h 423"/>
              <a:gd name="T14" fmla="*/ 399 w 433"/>
              <a:gd name="T15" fmla="*/ 68 h 423"/>
              <a:gd name="T16" fmla="*/ 293 w 433"/>
              <a:gd name="T17" fmla="*/ 77 h 423"/>
              <a:gd name="T18" fmla="*/ 188 w 433"/>
              <a:gd name="T19" fmla="*/ 317 h 423"/>
              <a:gd name="T20" fmla="*/ 92 w 433"/>
              <a:gd name="T21" fmla="*/ 423 h 423"/>
              <a:gd name="T22" fmla="*/ 73 w 433"/>
              <a:gd name="T23" fmla="*/ 384 h 42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33"/>
              <a:gd name="T37" fmla="*/ 0 h 423"/>
              <a:gd name="T38" fmla="*/ 433 w 433"/>
              <a:gd name="T39" fmla="*/ 423 h 42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33" h="423">
                <a:moveTo>
                  <a:pt x="73" y="384"/>
                </a:moveTo>
                <a:cubicBezTo>
                  <a:pt x="49" y="350"/>
                  <a:pt x="47" y="318"/>
                  <a:pt x="34" y="279"/>
                </a:cubicBezTo>
                <a:cubicBezTo>
                  <a:pt x="28" y="260"/>
                  <a:pt x="15" y="221"/>
                  <a:pt x="15" y="221"/>
                </a:cubicBezTo>
                <a:cubicBezTo>
                  <a:pt x="29" y="27"/>
                  <a:pt x="0" y="63"/>
                  <a:pt x="188" y="48"/>
                </a:cubicBezTo>
                <a:cubicBezTo>
                  <a:pt x="262" y="31"/>
                  <a:pt x="190" y="50"/>
                  <a:pt x="265" y="20"/>
                </a:cubicBezTo>
                <a:cubicBezTo>
                  <a:pt x="284" y="12"/>
                  <a:pt x="322" y="0"/>
                  <a:pt x="322" y="0"/>
                </a:cubicBezTo>
                <a:cubicBezTo>
                  <a:pt x="344" y="3"/>
                  <a:pt x="368" y="3"/>
                  <a:pt x="389" y="10"/>
                </a:cubicBezTo>
                <a:cubicBezTo>
                  <a:pt x="404" y="15"/>
                  <a:pt x="433" y="54"/>
                  <a:pt x="399" y="68"/>
                </a:cubicBezTo>
                <a:cubicBezTo>
                  <a:pt x="366" y="82"/>
                  <a:pt x="328" y="74"/>
                  <a:pt x="293" y="77"/>
                </a:cubicBezTo>
                <a:cubicBezTo>
                  <a:pt x="129" y="106"/>
                  <a:pt x="228" y="150"/>
                  <a:pt x="188" y="317"/>
                </a:cubicBezTo>
                <a:cubicBezTo>
                  <a:pt x="170" y="392"/>
                  <a:pt x="142" y="398"/>
                  <a:pt x="92" y="423"/>
                </a:cubicBezTo>
                <a:cubicBezTo>
                  <a:pt x="71" y="391"/>
                  <a:pt x="73" y="406"/>
                  <a:pt x="73" y="384"/>
                </a:cubicBez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779462" y="4353203"/>
            <a:ext cx="1919288" cy="1511300"/>
            <a:chOff x="912" y="1584"/>
            <a:chExt cx="1728" cy="1344"/>
          </a:xfrm>
        </p:grpSpPr>
        <p:grpSp>
          <p:nvGrpSpPr>
            <p:cNvPr id="9" name="Group 6"/>
            <p:cNvGrpSpPr>
              <a:grpSpLocks/>
            </p:cNvGrpSpPr>
            <p:nvPr/>
          </p:nvGrpSpPr>
          <p:grpSpPr bwMode="auto">
            <a:xfrm>
              <a:off x="912" y="1584"/>
              <a:ext cx="1728" cy="336"/>
              <a:chOff x="912" y="1584"/>
              <a:chExt cx="1728" cy="336"/>
            </a:xfrm>
          </p:grpSpPr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8"/>
              <p:cNvSpPr>
                <a:spLocks noChangeArrowheads="1"/>
              </p:cNvSpPr>
              <p:nvPr/>
            </p:nvSpPr>
            <p:spPr bwMode="auto">
              <a:xfrm>
                <a:off x="1344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2208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912" y="1920"/>
              <a:ext cx="1728" cy="336"/>
              <a:chOff x="912" y="1584"/>
              <a:chExt cx="1728" cy="336"/>
            </a:xfrm>
          </p:grpSpPr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13"/>
              <p:cNvSpPr>
                <a:spLocks noChangeArrowheads="1"/>
              </p:cNvSpPr>
              <p:nvPr/>
            </p:nvSpPr>
            <p:spPr bwMode="auto">
              <a:xfrm>
                <a:off x="1344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14"/>
              <p:cNvSpPr>
                <a:spLocks noChangeArrowheads="1"/>
              </p:cNvSpPr>
              <p:nvPr/>
            </p:nvSpPr>
            <p:spPr bwMode="auto">
              <a:xfrm>
                <a:off x="2208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15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6"/>
            <p:cNvGrpSpPr>
              <a:grpSpLocks/>
            </p:cNvGrpSpPr>
            <p:nvPr/>
          </p:nvGrpSpPr>
          <p:grpSpPr bwMode="auto">
            <a:xfrm>
              <a:off x="912" y="2256"/>
              <a:ext cx="1728" cy="336"/>
              <a:chOff x="912" y="1584"/>
              <a:chExt cx="1728" cy="336"/>
            </a:xfrm>
          </p:grpSpPr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1344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2208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21"/>
            <p:cNvGrpSpPr>
              <a:grpSpLocks/>
            </p:cNvGrpSpPr>
            <p:nvPr/>
          </p:nvGrpSpPr>
          <p:grpSpPr bwMode="auto">
            <a:xfrm>
              <a:off x="912" y="2592"/>
              <a:ext cx="1728" cy="336"/>
              <a:chOff x="912" y="1584"/>
              <a:chExt cx="1728" cy="336"/>
            </a:xfrm>
          </p:grpSpPr>
          <p:sp>
            <p:nvSpPr>
              <p:cNvPr id="13" name="Rectangle 22"/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"/>
              <p:cNvSpPr>
                <a:spLocks noChangeArrowheads="1"/>
              </p:cNvSpPr>
              <p:nvPr/>
            </p:nvSpPr>
            <p:spPr bwMode="auto">
              <a:xfrm>
                <a:off x="1344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24"/>
              <p:cNvSpPr>
                <a:spLocks noChangeArrowheads="1"/>
              </p:cNvSpPr>
              <p:nvPr/>
            </p:nvSpPr>
            <p:spPr bwMode="auto">
              <a:xfrm>
                <a:off x="2208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25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" name="Group 26"/>
          <p:cNvGrpSpPr>
            <a:grpSpLocks/>
          </p:cNvGrpSpPr>
          <p:nvPr/>
        </p:nvGrpSpPr>
        <p:grpSpPr bwMode="auto">
          <a:xfrm>
            <a:off x="3178175" y="4353203"/>
            <a:ext cx="1919287" cy="1511300"/>
            <a:chOff x="912" y="1584"/>
            <a:chExt cx="1728" cy="1344"/>
          </a:xfrm>
        </p:grpSpPr>
        <p:grpSp>
          <p:nvGrpSpPr>
            <p:cNvPr id="30" name="Group 27"/>
            <p:cNvGrpSpPr>
              <a:grpSpLocks/>
            </p:cNvGrpSpPr>
            <p:nvPr/>
          </p:nvGrpSpPr>
          <p:grpSpPr bwMode="auto">
            <a:xfrm>
              <a:off x="912" y="1584"/>
              <a:ext cx="1728" cy="336"/>
              <a:chOff x="912" y="1584"/>
              <a:chExt cx="1728" cy="336"/>
            </a:xfrm>
          </p:grpSpPr>
          <p:sp>
            <p:nvSpPr>
              <p:cNvPr id="46" name="Rectangle 28"/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9"/>
              <p:cNvSpPr>
                <a:spLocks noChangeArrowheads="1"/>
              </p:cNvSpPr>
              <p:nvPr/>
            </p:nvSpPr>
            <p:spPr bwMode="auto">
              <a:xfrm>
                <a:off x="1344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30"/>
              <p:cNvSpPr>
                <a:spLocks noChangeArrowheads="1"/>
              </p:cNvSpPr>
              <p:nvPr/>
            </p:nvSpPr>
            <p:spPr bwMode="auto">
              <a:xfrm>
                <a:off x="2208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31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2"/>
            <p:cNvGrpSpPr>
              <a:grpSpLocks/>
            </p:cNvGrpSpPr>
            <p:nvPr/>
          </p:nvGrpSpPr>
          <p:grpSpPr bwMode="auto">
            <a:xfrm>
              <a:off x="912" y="1920"/>
              <a:ext cx="1728" cy="336"/>
              <a:chOff x="912" y="1584"/>
              <a:chExt cx="1728" cy="336"/>
            </a:xfrm>
          </p:grpSpPr>
          <p:sp>
            <p:nvSpPr>
              <p:cNvPr id="42" name="Rectangle 33"/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34"/>
              <p:cNvSpPr>
                <a:spLocks noChangeArrowheads="1"/>
              </p:cNvSpPr>
              <p:nvPr/>
            </p:nvSpPr>
            <p:spPr bwMode="auto">
              <a:xfrm>
                <a:off x="1344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35"/>
              <p:cNvSpPr>
                <a:spLocks noChangeArrowheads="1"/>
              </p:cNvSpPr>
              <p:nvPr/>
            </p:nvSpPr>
            <p:spPr bwMode="auto">
              <a:xfrm>
                <a:off x="2208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36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37"/>
            <p:cNvGrpSpPr>
              <a:grpSpLocks/>
            </p:cNvGrpSpPr>
            <p:nvPr/>
          </p:nvGrpSpPr>
          <p:grpSpPr bwMode="auto">
            <a:xfrm>
              <a:off x="912" y="2256"/>
              <a:ext cx="1728" cy="336"/>
              <a:chOff x="912" y="1584"/>
              <a:chExt cx="1728" cy="336"/>
            </a:xfrm>
          </p:grpSpPr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1344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40"/>
              <p:cNvSpPr>
                <a:spLocks noChangeArrowheads="1"/>
              </p:cNvSpPr>
              <p:nvPr/>
            </p:nvSpPr>
            <p:spPr bwMode="auto">
              <a:xfrm>
                <a:off x="2208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42"/>
            <p:cNvGrpSpPr>
              <a:grpSpLocks/>
            </p:cNvGrpSpPr>
            <p:nvPr/>
          </p:nvGrpSpPr>
          <p:grpSpPr bwMode="auto">
            <a:xfrm>
              <a:off x="912" y="2592"/>
              <a:ext cx="1728" cy="336"/>
              <a:chOff x="912" y="1584"/>
              <a:chExt cx="1728" cy="336"/>
            </a:xfrm>
          </p:grpSpPr>
          <p:sp>
            <p:nvSpPr>
              <p:cNvPr id="34" name="Rectangle 43"/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44"/>
              <p:cNvSpPr>
                <a:spLocks noChangeArrowheads="1"/>
              </p:cNvSpPr>
              <p:nvPr/>
            </p:nvSpPr>
            <p:spPr bwMode="auto">
              <a:xfrm>
                <a:off x="1344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45"/>
              <p:cNvSpPr>
                <a:spLocks noChangeArrowheads="1"/>
              </p:cNvSpPr>
              <p:nvPr/>
            </p:nvSpPr>
            <p:spPr bwMode="auto">
              <a:xfrm>
                <a:off x="2208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46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432" cy="336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0" name="Freeform 47"/>
          <p:cNvSpPr>
            <a:spLocks/>
          </p:cNvSpPr>
          <p:nvPr/>
        </p:nvSpPr>
        <p:spPr bwMode="auto">
          <a:xfrm>
            <a:off x="896937" y="4440516"/>
            <a:ext cx="187325" cy="231775"/>
          </a:xfrm>
          <a:custGeom>
            <a:avLst/>
            <a:gdLst>
              <a:gd name="T0" fmla="*/ 57 w 169"/>
              <a:gd name="T1" fmla="*/ 162 h 206"/>
              <a:gd name="T2" fmla="*/ 0 w 169"/>
              <a:gd name="T3" fmla="*/ 76 h 206"/>
              <a:gd name="T4" fmla="*/ 19 w 169"/>
              <a:gd name="T5" fmla="*/ 8 h 206"/>
              <a:gd name="T6" fmla="*/ 48 w 169"/>
              <a:gd name="T7" fmla="*/ 18 h 206"/>
              <a:gd name="T8" fmla="*/ 57 w 169"/>
              <a:gd name="T9" fmla="*/ 47 h 206"/>
              <a:gd name="T10" fmla="*/ 86 w 169"/>
              <a:gd name="T11" fmla="*/ 66 h 206"/>
              <a:gd name="T12" fmla="*/ 153 w 169"/>
              <a:gd name="T13" fmla="*/ 133 h 206"/>
              <a:gd name="T14" fmla="*/ 163 w 169"/>
              <a:gd name="T15" fmla="*/ 172 h 206"/>
              <a:gd name="T16" fmla="*/ 76 w 169"/>
              <a:gd name="T17" fmla="*/ 181 h 206"/>
              <a:gd name="T18" fmla="*/ 57 w 169"/>
              <a:gd name="T19" fmla="*/ 162 h 2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69"/>
              <a:gd name="T31" fmla="*/ 0 h 206"/>
              <a:gd name="T32" fmla="*/ 169 w 169"/>
              <a:gd name="T33" fmla="*/ 206 h 2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69" h="206">
                <a:moveTo>
                  <a:pt x="57" y="162"/>
                </a:moveTo>
                <a:cubicBezTo>
                  <a:pt x="18" y="137"/>
                  <a:pt x="11" y="121"/>
                  <a:pt x="0" y="76"/>
                </a:cubicBezTo>
                <a:cubicBezTo>
                  <a:pt x="6" y="53"/>
                  <a:pt x="4" y="26"/>
                  <a:pt x="19" y="8"/>
                </a:cubicBezTo>
                <a:cubicBezTo>
                  <a:pt x="26" y="0"/>
                  <a:pt x="41" y="11"/>
                  <a:pt x="48" y="18"/>
                </a:cubicBezTo>
                <a:cubicBezTo>
                  <a:pt x="55" y="25"/>
                  <a:pt x="51" y="39"/>
                  <a:pt x="57" y="47"/>
                </a:cubicBezTo>
                <a:cubicBezTo>
                  <a:pt x="64" y="56"/>
                  <a:pt x="76" y="60"/>
                  <a:pt x="86" y="66"/>
                </a:cubicBezTo>
                <a:cubicBezTo>
                  <a:pt x="113" y="107"/>
                  <a:pt x="126" y="92"/>
                  <a:pt x="153" y="133"/>
                </a:cubicBezTo>
                <a:cubicBezTo>
                  <a:pt x="156" y="146"/>
                  <a:pt x="169" y="160"/>
                  <a:pt x="163" y="172"/>
                </a:cubicBezTo>
                <a:cubicBezTo>
                  <a:pt x="146" y="206"/>
                  <a:pt x="97" y="185"/>
                  <a:pt x="76" y="181"/>
                </a:cubicBezTo>
                <a:cubicBezTo>
                  <a:pt x="66" y="147"/>
                  <a:pt x="74" y="145"/>
                  <a:pt x="57" y="162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8"/>
          <p:cNvSpPr>
            <a:spLocks/>
          </p:cNvSpPr>
          <p:nvPr/>
        </p:nvSpPr>
        <p:spPr bwMode="auto">
          <a:xfrm>
            <a:off x="3295650" y="4381778"/>
            <a:ext cx="257175" cy="322263"/>
          </a:xfrm>
          <a:custGeom>
            <a:avLst/>
            <a:gdLst>
              <a:gd name="T0" fmla="*/ 0 w 231"/>
              <a:gd name="T1" fmla="*/ 214 h 286"/>
              <a:gd name="T2" fmla="*/ 115 w 231"/>
              <a:gd name="T3" fmla="*/ 60 h 286"/>
              <a:gd name="T4" fmla="*/ 201 w 231"/>
              <a:gd name="T5" fmla="*/ 22 h 286"/>
              <a:gd name="T6" fmla="*/ 220 w 231"/>
              <a:gd name="T7" fmla="*/ 60 h 286"/>
              <a:gd name="T8" fmla="*/ 172 w 231"/>
              <a:gd name="T9" fmla="*/ 118 h 286"/>
              <a:gd name="T10" fmla="*/ 144 w 231"/>
              <a:gd name="T11" fmla="*/ 224 h 286"/>
              <a:gd name="T12" fmla="*/ 96 w 231"/>
              <a:gd name="T13" fmla="*/ 233 h 286"/>
              <a:gd name="T14" fmla="*/ 0 w 231"/>
              <a:gd name="T15" fmla="*/ 214 h 28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1"/>
              <a:gd name="T25" fmla="*/ 0 h 286"/>
              <a:gd name="T26" fmla="*/ 231 w 231"/>
              <a:gd name="T27" fmla="*/ 286 h 28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1" h="286">
                <a:moveTo>
                  <a:pt x="0" y="214"/>
                </a:moveTo>
                <a:cubicBezTo>
                  <a:pt x="32" y="115"/>
                  <a:pt x="46" y="133"/>
                  <a:pt x="115" y="60"/>
                </a:cubicBezTo>
                <a:cubicBezTo>
                  <a:pt x="128" y="20"/>
                  <a:pt x="125" y="0"/>
                  <a:pt x="201" y="22"/>
                </a:cubicBezTo>
                <a:cubicBezTo>
                  <a:pt x="215" y="26"/>
                  <a:pt x="214" y="47"/>
                  <a:pt x="220" y="60"/>
                </a:cubicBezTo>
                <a:cubicBezTo>
                  <a:pt x="201" y="144"/>
                  <a:pt x="231" y="59"/>
                  <a:pt x="172" y="118"/>
                </a:cubicBezTo>
                <a:cubicBezTo>
                  <a:pt x="146" y="144"/>
                  <a:pt x="166" y="195"/>
                  <a:pt x="144" y="224"/>
                </a:cubicBezTo>
                <a:cubicBezTo>
                  <a:pt x="134" y="237"/>
                  <a:pt x="112" y="230"/>
                  <a:pt x="96" y="233"/>
                </a:cubicBezTo>
                <a:cubicBezTo>
                  <a:pt x="58" y="258"/>
                  <a:pt x="0" y="286"/>
                  <a:pt x="0" y="21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" name="Group 49"/>
          <p:cNvGrpSpPr>
            <a:grpSpLocks/>
          </p:cNvGrpSpPr>
          <p:nvPr/>
        </p:nvGrpSpPr>
        <p:grpSpPr bwMode="auto">
          <a:xfrm>
            <a:off x="5961062" y="4378605"/>
            <a:ext cx="2344738" cy="1201738"/>
            <a:chOff x="779" y="2648"/>
            <a:chExt cx="1477" cy="757"/>
          </a:xfrm>
        </p:grpSpPr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779" y="2648"/>
              <a:ext cx="468" cy="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AU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 A</a:t>
              </a:r>
            </a:p>
            <a:p>
              <a:endParaRPr lang="en-AU" sz="2400" dirty="0"/>
            </a:p>
            <a:p>
              <a:r>
                <a:rPr lang="en-AU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 A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1842" y="2648"/>
              <a:ext cx="414" cy="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AU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S J</a:t>
              </a:r>
            </a:p>
            <a:p>
              <a:endParaRPr lang="en-AU" sz="2400" dirty="0"/>
            </a:p>
            <a:p>
              <a:r>
                <a:rPr lang="en-AU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 J</a:t>
              </a:r>
            </a:p>
          </p:txBody>
        </p:sp>
        <p:sp>
          <p:nvSpPr>
            <p:cNvPr id="55" name="Line 52"/>
            <p:cNvSpPr>
              <a:spLocks noChangeShapeType="1"/>
            </p:cNvSpPr>
            <p:nvPr/>
          </p:nvSpPr>
          <p:spPr bwMode="auto">
            <a:xfrm>
              <a:off x="1320" y="2898"/>
              <a:ext cx="443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 flipV="1">
              <a:off x="1320" y="2850"/>
              <a:ext cx="399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Rectangle 54"/>
          <p:cNvSpPr>
            <a:spLocks noChangeArrowheads="1"/>
          </p:cNvSpPr>
          <p:nvPr/>
        </p:nvSpPr>
        <p:spPr bwMode="auto">
          <a:xfrm>
            <a:off x="3418086" y="6324600"/>
            <a:ext cx="545623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</a:rPr>
              <a:t>Reading: the paper by Zhou, Abel and Truffet 1997.</a:t>
            </a:r>
          </a:p>
        </p:txBody>
      </p:sp>
    </p:spTree>
    <p:extLst>
      <p:ext uri="{BB962C8B-B14F-4D97-AF65-F5344CB8AC3E}">
        <p14:creationId xmlns:p14="http://schemas.microsoft.com/office/powerpoint/2010/main" val="134621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549"/>
    </mc:Choice>
    <mc:Fallback xmlns="">
      <p:transition spd="slow" advTm="19254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18" y="242234"/>
            <a:ext cx="7556313" cy="111610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The Post Office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post offices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in a city, find the nearest post office of a given location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The locations of post offices are known and do not change frequently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How to answer the query efficiently?</a:t>
                </a:r>
              </a:p>
              <a:p>
                <a:pPr lvl="2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  <a:blipFill>
                <a:blip r:embed="rId4"/>
                <a:stretch>
                  <a:fillRect l="-336" t="-785" r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 descr="A picture containing different, various, table, several&#10;&#10;Description automatically generated">
            <a:extLst>
              <a:ext uri="{FF2B5EF4-FFF2-40B4-BE49-F238E27FC236}">
                <a16:creationId xmlns:a16="http://schemas.microsoft.com/office/drawing/2014/main" id="{6EC5E695-4991-6547-94D6-C88135716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707" y="4178299"/>
            <a:ext cx="2794175" cy="247618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549DD70-7A1F-5C44-A7D6-052EAF106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793" y="4629598"/>
            <a:ext cx="2360007" cy="213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45"/>
    </mc:Choice>
    <mc:Fallback xmlns="">
      <p:transition spd="slow" advTm="10864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18" y="242234"/>
            <a:ext cx="7556313" cy="111610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Voronoi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𝑑𝑜𝑚𝑖𝑛𝑎𝑡𝑒𝑠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the sub-plane being at least as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𝑑𝑜𝑚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AU" sz="2000" dirty="0">
                    <a:solidFill>
                      <a:schemeClr val="tx1"/>
                    </a:solidFill>
                  </a:rPr>
                  <a:t>Region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𝑟𝑒𝑔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supHide m:val="o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−{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𝑑𝑜𝑚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AU" sz="2000" dirty="0">
                    <a:solidFill>
                      <a:schemeClr val="tx1"/>
                    </a:solidFill>
                  </a:rPr>
                  <a:t>Intersection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half-planes</a:t>
                </a:r>
              </a:p>
              <a:p>
                <a:pPr lvl="2"/>
                <a:r>
                  <a:rPr lang="en-AU" sz="2000" dirty="0">
                    <a:solidFill>
                      <a:schemeClr val="tx1"/>
                    </a:solidFill>
                  </a:rPr>
                  <a:t>The boundary has at most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edges / vertices</a:t>
                </a:r>
              </a:p>
              <a:p>
                <a:pPr lvl="3"/>
                <a:r>
                  <a:rPr lang="en-AU" sz="2000" dirty="0">
                    <a:solidFill>
                      <a:schemeClr val="tx1"/>
                    </a:solidFill>
                  </a:rPr>
                  <a:t>Each point on an edge is equidistance from two points</a:t>
                </a:r>
              </a:p>
              <a:p>
                <a:pPr lvl="3"/>
                <a:r>
                  <a:rPr lang="en-AU" sz="2000" dirty="0">
                    <a:solidFill>
                      <a:schemeClr val="tx1"/>
                    </a:solidFill>
                  </a:rPr>
                  <a:t>Each vertex </a:t>
                </a:r>
                <a:r>
                  <a:rPr lang="en-US" sz="2000" dirty="0">
                    <a:solidFill>
                      <a:schemeClr val="tx1"/>
                    </a:solidFill>
                  </a:rPr>
                  <a:t>on</a:t>
                </a:r>
                <a:r>
                  <a:rPr lang="en-AU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an</a:t>
                </a:r>
                <a:r>
                  <a:rPr lang="en-AU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edge </a:t>
                </a:r>
                <a:r>
                  <a:rPr lang="en-AU" sz="2000" dirty="0">
                    <a:solidFill>
                      <a:schemeClr val="tx1"/>
                    </a:solidFill>
                  </a:rPr>
                  <a:t>is equidistance from at least three points</a:t>
                </a:r>
              </a:p>
              <a:p>
                <a:pPr lvl="1"/>
                <a:r>
                  <a:rPr lang="en-AU" sz="2000" dirty="0">
                    <a:solidFill>
                      <a:schemeClr val="tx1"/>
                    </a:solidFill>
                  </a:rPr>
                  <a:t>This polygonal partition is Voronoi diagram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AU" sz="2000" dirty="0">
                    <a:solidFill>
                      <a:schemeClr val="tx1"/>
                    </a:solidFill>
                  </a:rPr>
                  <a:t>Contains exactly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regions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  <a:blipFill>
                <a:blip r:embed="rId4"/>
                <a:stretch>
                  <a:fillRect l="-168" t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 descr="VoronoiDiagram_700.gif">
            <a:extLst>
              <a:ext uri="{FF2B5EF4-FFF2-40B4-BE49-F238E27FC236}">
                <a16:creationId xmlns:a16="http://schemas.microsoft.com/office/drawing/2014/main" id="{13C06C20-4395-F847-B9BB-BD0DCA0E6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552" y="4789445"/>
            <a:ext cx="2068555" cy="2068555"/>
          </a:xfrm>
          <a:prstGeom prst="rect">
            <a:avLst/>
          </a:prstGeom>
        </p:spPr>
      </p:pic>
      <p:pic>
        <p:nvPicPr>
          <p:cNvPr id="8" name="Picture 7" descr="A picture containing bicycle, black, wire, large&#10;&#10;Description automatically generated">
            <a:extLst>
              <a:ext uri="{FF2B5EF4-FFF2-40B4-BE49-F238E27FC236}">
                <a16:creationId xmlns:a16="http://schemas.microsoft.com/office/drawing/2014/main" id="{B24BB319-E7A6-0545-862F-E1D438FDF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043" y="2068555"/>
            <a:ext cx="2640957" cy="25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03"/>
    </mc:Choice>
    <mc:Fallback xmlns="">
      <p:transition spd="slow" advTm="218803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18" y="242234"/>
            <a:ext cx="7556313" cy="1116106"/>
          </a:xfrm>
        </p:spPr>
        <p:txBody>
          <a:bodyPr/>
          <a:lstStyle/>
          <a:p>
            <a:r>
              <a:rPr lang="en-US" dirty="0"/>
              <a:t>Voronoi Diagram Everywhere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70196-D048-B247-BB41-F2827ECC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31" y="4494820"/>
            <a:ext cx="2528829" cy="2092123"/>
          </a:xfrm>
          <a:prstGeom prst="rect">
            <a:avLst/>
          </a:prstGeom>
        </p:spPr>
      </p:pic>
      <p:pic>
        <p:nvPicPr>
          <p:cNvPr id="8" name="Picture 7" descr="A turtle swimming under water&#10;&#10;Description automatically generated">
            <a:extLst>
              <a:ext uri="{FF2B5EF4-FFF2-40B4-BE49-F238E27FC236}">
                <a16:creationId xmlns:a16="http://schemas.microsoft.com/office/drawing/2014/main" id="{A57E4F6B-2D80-D84D-B57F-8DC92B25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4" y="4494822"/>
            <a:ext cx="2088325" cy="2092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504718-5B68-0E44-B588-3EB7BECFE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91" y="1729325"/>
            <a:ext cx="3448483" cy="2557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780D9-AB5B-274F-8D5C-4E0868047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93" y="1729325"/>
            <a:ext cx="3631375" cy="2592929"/>
          </a:xfrm>
          <a:prstGeom prst="rect">
            <a:avLst/>
          </a:prstGeom>
        </p:spPr>
      </p:pic>
      <p:pic>
        <p:nvPicPr>
          <p:cNvPr id="12" name="Picture 11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B3ECBA3F-D33A-D249-9A3D-544BEF6B9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42" y="4494819"/>
            <a:ext cx="2125332" cy="209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8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66"/>
    </mc:Choice>
    <mc:Fallback xmlns="">
      <p:transition spd="slow" advTm="3966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18" y="242234"/>
            <a:ext cx="7556313" cy="1116106"/>
          </a:xfrm>
        </p:spPr>
        <p:txBody>
          <a:bodyPr/>
          <a:lstStyle/>
          <a:p>
            <a:r>
              <a:rPr lang="en-US" dirty="0"/>
              <a:t>Voronoi Diagram Everywhere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5144C2-81B3-7449-9B4B-20FE8481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55" y="1026826"/>
            <a:ext cx="7219638" cy="561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50"/>
    </mc:Choice>
    <mc:Fallback xmlns="">
      <p:transition spd="slow" advTm="320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18" y="242234"/>
            <a:ext cx="7556313" cy="111610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Voronoi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Linear Size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Intuition: Not all bisectors are Voronoi edges</a:t>
                </a:r>
              </a:p>
              <a:p>
                <a:pPr lvl="1"/>
                <a:r>
                  <a:rPr lang="en-US" sz="24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Euler’s Formula: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≤3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−6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  <a:blipFill>
                <a:blip r:embed="rId4"/>
                <a:stretch>
                  <a:fillRect l="-336" t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FF1A7E8-F1B0-E54B-B02C-63D18CB9A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73" y="3322074"/>
            <a:ext cx="4303323" cy="32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04"/>
    </mc:Choice>
    <mc:Fallback xmlns="">
      <p:transition spd="slow" advTm="6750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18" y="242234"/>
            <a:ext cx="7556313" cy="111610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Voronoi Diagram</a:t>
            </a:r>
            <a:r>
              <a:rPr lang="zh-CN" altLang="en-US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Construction</a:t>
            </a:r>
            <a:endParaRPr lang="en-US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Half Plane Intersection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  <a:blipFill>
                <a:blip r:embed="rId4"/>
                <a:stretch>
                  <a:fillRect l="-336" t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57FCB13-7A55-4A4F-9246-2CAE6DF37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9091" y="2845411"/>
            <a:ext cx="3138040" cy="180164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059DB9-271C-E04D-9719-44CDF5B32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079" y="2667729"/>
            <a:ext cx="2692021" cy="2157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07C150-0745-7543-82C5-515C47F84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311" y="2558610"/>
            <a:ext cx="2427171" cy="23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46"/>
    </mc:Choice>
    <mc:Fallback xmlns="">
      <p:transition spd="slow" advTm="6834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18" y="242234"/>
            <a:ext cx="7556313" cy="111610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Voronoi Diagram</a:t>
            </a:r>
            <a:r>
              <a:rPr lang="zh-CN" altLang="en-US">
                <a:latin typeface="Arial"/>
                <a:cs typeface="Arial"/>
              </a:rPr>
              <a:t> </a:t>
            </a:r>
            <a:r>
              <a:rPr lang="en-US" altLang="zh-CN">
                <a:latin typeface="Arial"/>
                <a:cs typeface="Arial"/>
              </a:rPr>
              <a:t>Construction</a:t>
            </a:r>
            <a:endParaRPr lang="en-US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Fortune’s Algorithm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Sweep line</a:t>
                </a:r>
              </a:p>
              <a:p>
                <a:pPr lvl="2"/>
                <a:r>
                  <a:rPr lang="en-US" sz="2400" dirty="0">
                    <a:solidFill>
                      <a:schemeClr val="tx1"/>
                    </a:solidFill>
                  </a:rPr>
                  <a:t>Horizontal line from top to bottom</a:t>
                </a:r>
              </a:p>
              <a:p>
                <a:pPr lvl="2"/>
                <a:r>
                  <a:rPr lang="en-US" sz="2400" dirty="0">
                    <a:solidFill>
                      <a:schemeClr val="tx1"/>
                    </a:solidFill>
                  </a:rPr>
                  <a:t>Incremental construction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8517" y="1542902"/>
                <a:ext cx="7556313" cy="4832497"/>
              </a:xfrm>
              <a:blipFill>
                <a:blip r:embed="rId4"/>
                <a:stretch>
                  <a:fillRect l="-336" t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9681F-DD81-D541-8213-2A927A028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979" y="4191989"/>
            <a:ext cx="6092042" cy="26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1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41"/>
    </mc:Choice>
    <mc:Fallback xmlns="">
      <p:transition spd="slow" advTm="6574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18" y="242234"/>
            <a:ext cx="7556313" cy="1116106"/>
          </a:xfrm>
        </p:spPr>
        <p:txBody>
          <a:bodyPr/>
          <a:lstStyle/>
          <a:p>
            <a:r>
              <a:rPr lang="en-US" dirty="0"/>
              <a:t>Voronoi Diagram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98517" y="1542903"/>
                <a:ext cx="7042313" cy="41402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Dual Problem: Delaunay Triangulation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Given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of discrete points in a plane, no point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is inside of any triangle in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8517" y="1542903"/>
                <a:ext cx="7042313" cy="4140200"/>
              </a:xfrm>
              <a:blipFill>
                <a:blip r:embed="rId5"/>
                <a:stretch>
                  <a:fillRect l="-360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Picture 5" descr="A picture containing black, wire, bird, sitting&#10;&#10;Description automatically generated">
            <a:extLst>
              <a:ext uri="{FF2B5EF4-FFF2-40B4-BE49-F238E27FC236}">
                <a16:creationId xmlns:a16="http://schemas.microsoft.com/office/drawing/2014/main" id="{DFBCE01D-E8F0-F843-AC06-091C4F9EA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60" y="3429000"/>
            <a:ext cx="3800104" cy="2833001"/>
          </a:xfrm>
          <a:prstGeom prst="rect">
            <a:avLst/>
          </a:prstGeom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5E6F22F-91AA-B440-99F9-584E2D1C2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621" y="2984026"/>
            <a:ext cx="4375151" cy="1676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0561D-653E-1C42-A246-F81432E86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776" y="4919716"/>
            <a:ext cx="3328257" cy="175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60"/>
    </mc:Choice>
    <mc:Fallback xmlns="">
      <p:transition spd="slow" advTm="4246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Readings</a:t>
            </a:r>
            <a:endParaRPr lang="en-AU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>
                <a:solidFill>
                  <a:srgbClr val="BFBFBF"/>
                </a:solidFill>
              </a:rPr>
              <a:t>R. </a:t>
            </a:r>
            <a:r>
              <a:rPr lang="en-AU" dirty="0" err="1">
                <a:solidFill>
                  <a:srgbClr val="BFBFBF"/>
                </a:solidFill>
              </a:rPr>
              <a:t>Güting</a:t>
            </a:r>
            <a:r>
              <a:rPr lang="en-AU" dirty="0">
                <a:solidFill>
                  <a:srgbClr val="BFBFBF"/>
                </a:solidFill>
              </a:rPr>
              <a:t>, An Introduction to Spatial Database Systems, The VLDB Journal, 3:4, 1994</a:t>
            </a:r>
          </a:p>
          <a:p>
            <a:r>
              <a:rPr lang="en-AU" dirty="0">
                <a:solidFill>
                  <a:srgbClr val="BFBFBF"/>
                </a:solidFill>
              </a:rPr>
              <a:t>Oracle Business and Technical White Papers</a:t>
            </a:r>
          </a:p>
          <a:p>
            <a:r>
              <a:rPr lang="en-AU" dirty="0">
                <a:solidFill>
                  <a:srgbClr val="BFBFBF"/>
                </a:solidFill>
              </a:rPr>
              <a:t>V. </a:t>
            </a:r>
            <a:r>
              <a:rPr lang="en-AU" dirty="0" err="1">
                <a:solidFill>
                  <a:srgbClr val="BFBFBF"/>
                </a:solidFill>
              </a:rPr>
              <a:t>Gaede</a:t>
            </a:r>
            <a:r>
              <a:rPr lang="en-AU" dirty="0">
                <a:solidFill>
                  <a:srgbClr val="BFBFBF"/>
                </a:solidFill>
              </a:rPr>
              <a:t> and O </a:t>
            </a:r>
            <a:r>
              <a:rPr lang="en-AU" dirty="0" err="1">
                <a:solidFill>
                  <a:srgbClr val="BFBFBF"/>
                </a:solidFill>
              </a:rPr>
              <a:t>Günther</a:t>
            </a:r>
            <a:r>
              <a:rPr lang="en-AU" dirty="0">
                <a:solidFill>
                  <a:srgbClr val="BFBFBF"/>
                </a:solidFill>
              </a:rPr>
              <a:t>, Multidimensional Access Methods, ACM Computing Surveys, 30:2, 1998</a:t>
            </a:r>
          </a:p>
          <a:p>
            <a:r>
              <a:rPr lang="en-AU" dirty="0"/>
              <a:t>J. Orenstein and F. </a:t>
            </a:r>
            <a:r>
              <a:rPr lang="en-AU" dirty="0" err="1"/>
              <a:t>Manola</a:t>
            </a:r>
            <a:r>
              <a:rPr lang="en-AU" dirty="0"/>
              <a:t>, PROBE Spatial Data </a:t>
            </a:r>
            <a:r>
              <a:rPr lang="en-AU" dirty="0" err="1"/>
              <a:t>Modeling</a:t>
            </a:r>
            <a:r>
              <a:rPr lang="en-AU" dirty="0"/>
              <a:t> and Query Processing in an Image Database Application, IEEE Transactions on Software Engineering, 14:5,1988</a:t>
            </a:r>
          </a:p>
          <a:p>
            <a:r>
              <a:rPr lang="en-AU" dirty="0"/>
              <a:t>T. </a:t>
            </a:r>
            <a:r>
              <a:rPr lang="en-AU" dirty="0" err="1"/>
              <a:t>Brinkhoff</a:t>
            </a:r>
            <a:r>
              <a:rPr lang="en-AU" dirty="0"/>
              <a:t>, H.-P. </a:t>
            </a:r>
            <a:r>
              <a:rPr lang="en-AU" dirty="0" err="1"/>
              <a:t>Kriegel</a:t>
            </a:r>
            <a:r>
              <a:rPr lang="en-AU" dirty="0"/>
              <a:t> and B. Seeger, Efficient Processing of Spatial Joins Using R-Trees, SIGMOD’93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16"/>
    </mc:Choice>
    <mc:Fallback xmlns="">
      <p:transition spd="slow" advTm="1951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Spatial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types of spaces</a:t>
            </a:r>
          </a:p>
          <a:p>
            <a:pPr lvl="1"/>
            <a:r>
              <a:rPr lang="en-US" dirty="0"/>
              <a:t>Euclidean space – simple but not always realistic</a:t>
            </a:r>
          </a:p>
          <a:p>
            <a:pPr lvl="1"/>
            <a:r>
              <a:rPr lang="en-US" dirty="0"/>
              <a:t>Network space and surface space</a:t>
            </a:r>
          </a:p>
          <a:p>
            <a:pPr lvl="2"/>
            <a:r>
              <a:rPr lang="en-US" dirty="0"/>
              <a:t>Computing the distance between two points becomes very time consuming</a:t>
            </a:r>
          </a:p>
          <a:p>
            <a:r>
              <a:rPr lang="en-US" dirty="0"/>
              <a:t>Other types of relationships</a:t>
            </a:r>
          </a:p>
          <a:p>
            <a:pPr lvl="1"/>
            <a:r>
              <a:rPr lang="en-US" dirty="0"/>
              <a:t>Point query and Range query</a:t>
            </a:r>
          </a:p>
          <a:p>
            <a:pPr lvl="1"/>
            <a:r>
              <a:rPr lang="en-US" dirty="0"/>
              <a:t>Selection query vs Join query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Nearest neighbor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skyline</a:t>
            </a:r>
            <a:r>
              <a:rPr lang="en-US" dirty="0"/>
              <a:t> queries</a:t>
            </a:r>
          </a:p>
          <a:p>
            <a:pPr lvl="2"/>
            <a:r>
              <a:rPr lang="en-US" dirty="0"/>
              <a:t>Very different query processing strategies</a:t>
            </a:r>
          </a:p>
          <a:p>
            <a:pPr lvl="2"/>
            <a:r>
              <a:rPr lang="en-US" dirty="0"/>
              <a:t>With applications beyond spatial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1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94"/>
    </mc:Choice>
    <mc:Fallback xmlns="">
      <p:transition spd="slow" advTm="301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Query Processing</a:t>
            </a:r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807326" cy="4953000"/>
          </a:xfrm>
        </p:spPr>
        <p:txBody>
          <a:bodyPr>
            <a:normAutofit/>
          </a:bodyPr>
          <a:lstStyle/>
          <a:p>
            <a:r>
              <a:rPr lang="en-AU" dirty="0"/>
              <a:t>Process a query accurately and in the minimum amount of time possible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AU" dirty="0"/>
              <a:t>Design and fine-tune algorithms for each of the basic operators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AU" dirty="0"/>
              <a:t>Map high-level queries into a composition of these basic operators and optimize with their information</a:t>
            </a:r>
          </a:p>
          <a:p>
            <a:r>
              <a:rPr lang="en-AU" dirty="0"/>
              <a:t>RDBMS Query Processing</a:t>
            </a:r>
          </a:p>
          <a:p>
            <a:pPr lvl="1"/>
            <a:r>
              <a:rPr lang="en-AU" dirty="0"/>
              <a:t>Projection / Selection / Join</a:t>
            </a:r>
          </a:p>
          <a:p>
            <a:pPr lvl="2"/>
            <a:r>
              <a:rPr lang="en-AU" dirty="0"/>
              <a:t>Linear Scan / Binary Search / Index</a:t>
            </a:r>
          </a:p>
          <a:p>
            <a:pPr lvl="2"/>
            <a:r>
              <a:rPr lang="en-AU" dirty="0"/>
              <a:t>Nested Loop / Sort Merge / Hash Join</a:t>
            </a:r>
          </a:p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D5AC17-1C1B-EF4D-985F-C6F053DC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97" y="3561339"/>
            <a:ext cx="3178740" cy="3117273"/>
          </a:xfrm>
          <a:prstGeom prst="rect">
            <a:avLst/>
          </a:prstGeom>
        </p:spPr>
      </p:pic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7076A18-D620-A54B-93B0-48D3BCCE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00" y="5170351"/>
            <a:ext cx="3590503" cy="16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38"/>
    </mc:Choice>
    <mc:Fallback xmlns="">
      <p:transition spd="slow" advTm="26933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Spatial Operations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Spatial operations are intrinsically more expensive than relational operations</a:t>
            </a:r>
          </a:p>
          <a:p>
            <a:pPr lvl="1"/>
            <a:r>
              <a:rPr lang="en-AU" dirty="0"/>
              <a:t>Large amount of complex data </a:t>
            </a:r>
            <a:r>
              <a:rPr lang="en-AU" dirty="0">
                <a:sym typeface="Symbol" pitchFamily="-106" charset="2"/>
              </a:rPr>
              <a:t></a:t>
            </a:r>
          </a:p>
          <a:p>
            <a:pPr lvl="2"/>
            <a:r>
              <a:rPr lang="en-AU" dirty="0">
                <a:sym typeface="Symbol" pitchFamily="-106" charset="2"/>
              </a:rPr>
              <a:t>→ higher I/O cost</a:t>
            </a:r>
            <a:endParaRPr lang="en-AU" dirty="0"/>
          </a:p>
          <a:p>
            <a:pPr lvl="1"/>
            <a:r>
              <a:rPr lang="en-AU" dirty="0"/>
              <a:t>Computational geometry algorithms </a:t>
            </a:r>
            <a:r>
              <a:rPr lang="en-AU" dirty="0">
                <a:sym typeface="Symbol" pitchFamily="-106" charset="2"/>
              </a:rPr>
              <a:t></a:t>
            </a:r>
          </a:p>
          <a:p>
            <a:pPr lvl="2"/>
            <a:r>
              <a:rPr lang="en-AU" dirty="0">
                <a:sym typeface="Symbol" pitchFamily="-106" charset="2"/>
              </a:rPr>
              <a:t>→ higher CPU cost</a:t>
            </a:r>
          </a:p>
          <a:p>
            <a:r>
              <a:rPr lang="en-AU" dirty="0"/>
              <a:t>Spatial query processing is different from RDBMS query processing</a:t>
            </a:r>
          </a:p>
          <a:p>
            <a:pPr lvl="1"/>
            <a:r>
              <a:rPr lang="en-AU" dirty="0">
                <a:sym typeface="Symbol" pitchFamily="-106" charset="2"/>
              </a:rPr>
              <a:t>Different types of indexes</a:t>
            </a:r>
          </a:p>
          <a:p>
            <a:pPr lvl="1"/>
            <a:r>
              <a:rPr lang="en-AU" dirty="0">
                <a:sym typeface="Symbol" pitchFamily="-106" charset="2"/>
              </a:rPr>
              <a:t>CPU costs typically not considered in RDBMS query optimization</a:t>
            </a:r>
            <a:endParaRPr lang="en-AU" dirty="0"/>
          </a:p>
        </p:txBody>
      </p:sp>
      <p:sp>
        <p:nvSpPr>
          <p:cNvPr id="15974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F67C9-935D-6646-AA5F-AD3722C8044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28"/>
    </mc:Choice>
    <mc:Fallback xmlns="">
      <p:transition spd="slow" advTm="11532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Relations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556313" cy="5383212"/>
          </a:xfrm>
        </p:spPr>
        <p:txBody>
          <a:bodyPr>
            <a:normAutofit/>
          </a:bodyPr>
          <a:lstStyle/>
          <a:p>
            <a:r>
              <a:rPr lang="en-AU" dirty="0"/>
              <a:t>Topological</a:t>
            </a:r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US" dirty="0"/>
          </a:p>
          <a:p>
            <a:endParaRPr lang="en-AU" dirty="0"/>
          </a:p>
          <a:p>
            <a:r>
              <a:rPr lang="en-AU" dirty="0"/>
              <a:t>Directional</a:t>
            </a:r>
          </a:p>
          <a:p>
            <a:pPr lvl="1"/>
            <a:r>
              <a:rPr lang="en-AU" dirty="0"/>
              <a:t>Above, Left, North of,…</a:t>
            </a:r>
          </a:p>
          <a:p>
            <a:r>
              <a:rPr lang="en-AU" dirty="0"/>
              <a:t>Metric</a:t>
            </a:r>
          </a:p>
          <a:p>
            <a:pPr lvl="1"/>
            <a:r>
              <a:rPr lang="en-AU" dirty="0"/>
              <a:t>Distance, Length, Area,…</a:t>
            </a:r>
          </a:p>
        </p:txBody>
      </p:sp>
      <p:sp>
        <p:nvSpPr>
          <p:cNvPr id="15974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F67C9-935D-6646-AA5F-AD3722C8044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32799-D132-FE47-9258-3B3F64F9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97" y="1974279"/>
            <a:ext cx="5954491" cy="26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75"/>
    </mc:Choice>
    <mc:Fallback xmlns="">
      <p:transition spd="slow" advTm="591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7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Update</a:t>
                </a:r>
              </a:p>
              <a:p>
                <a:pPr lvl="1"/>
                <a:r>
                  <a:rPr lang="en-AU" dirty="0"/>
                  <a:t>Create, Delete, Modify…</a:t>
                </a:r>
              </a:p>
              <a:p>
                <a:r>
                  <a:rPr lang="en-AU" dirty="0"/>
                  <a:t>Selection</a:t>
                </a:r>
              </a:p>
              <a:p>
                <a:pPr lvl="1"/>
                <a:r>
                  <a:rPr lang="en-AU" dirty="0"/>
                  <a:t>Point Query</a:t>
                </a:r>
              </a:p>
              <a:p>
                <a:pPr lvl="2"/>
                <a:r>
                  <a:rPr lang="en-AU" dirty="0"/>
                  <a:t>Given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pPr lvl="3"/>
                <a:r>
                  <a:rPr lang="en-AU" dirty="0"/>
                  <a:t>Find all the spatial objects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AU" dirty="0"/>
                  <a:t> that </a:t>
                </a:r>
                <a:r>
                  <a:rPr lang="en-AU" i="1" dirty="0"/>
                  <a:t>contains</a:t>
                </a:r>
                <a:r>
                  <a:rPr lang="en-AU" dirty="0"/>
                  <a:t> it</a:t>
                </a:r>
              </a:p>
              <a:p>
                <a:pPr lvl="3"/>
                <a:r>
                  <a:rPr lang="en-AU" dirty="0"/>
                  <a:t>Find all the spatial objects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AU" dirty="0"/>
                  <a:t> that within 10km in Euclidean/Network distance</a:t>
                </a:r>
              </a:p>
              <a:p>
                <a:pPr lvl="1"/>
                <a:r>
                  <a:rPr lang="en-AU" dirty="0"/>
                  <a:t>Range Query</a:t>
                </a:r>
              </a:p>
              <a:p>
                <a:pPr lvl="2"/>
                <a:r>
                  <a:rPr lang="en-AU" dirty="0"/>
                  <a:t>Given a query polygon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dirty="0"/>
                  <a:t> find all spatial objects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AU" dirty="0"/>
                  <a:t> that </a:t>
                </a:r>
                <a:r>
                  <a:rPr lang="en-AU" i="1" dirty="0"/>
                  <a:t>intersects</a:t>
                </a:r>
                <a:r>
                  <a:rPr lang="en-AU" dirty="0"/>
                  <a:t> it</a:t>
                </a:r>
              </a:p>
              <a:p>
                <a:pPr lvl="2"/>
                <a:r>
                  <a:rPr lang="en-AU" dirty="0"/>
                  <a:t>Window query: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AU" dirty="0"/>
                  <a:t> is a rectangle</a:t>
                </a:r>
              </a:p>
              <a:p>
                <a:r>
                  <a:rPr lang="en-AU" dirty="0"/>
                  <a:t>Spatial Join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dirty="0"/>
                  <a:t> join on a spatial predicate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AU" dirty="0"/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159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  <a:blipFill>
                <a:blip r:embed="rId4"/>
                <a:stretch>
                  <a:fillRect l="-336" t="-941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74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F67C9-935D-6646-AA5F-AD3722C8044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220"/>
    </mc:Choice>
    <mc:Fallback xmlns="">
      <p:transition spd="slow" advTm="1572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Filter-and-Refine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most commonly used processing strategy</a:t>
            </a:r>
          </a:p>
          <a:p>
            <a:r>
              <a:rPr lang="en-AU" dirty="0"/>
              <a:t>Motivation</a:t>
            </a:r>
          </a:p>
          <a:p>
            <a:pPr lvl="1"/>
            <a:r>
              <a:rPr lang="en-AU" dirty="0"/>
              <a:t>Avoid expensive spatial processing as much as possible</a:t>
            </a:r>
          </a:p>
          <a:p>
            <a:r>
              <a:rPr lang="en-AU" dirty="0"/>
              <a:t>Basic Idea</a:t>
            </a:r>
          </a:p>
          <a:p>
            <a:pPr lvl="1"/>
            <a:r>
              <a:rPr lang="en-AU" dirty="0"/>
              <a:t>A filter step, followed by a refinement step</a:t>
            </a:r>
          </a:p>
          <a:p>
            <a:pPr lvl="1"/>
            <a:r>
              <a:rPr lang="en-AU" dirty="0">
                <a:solidFill>
                  <a:srgbClr val="0000FF"/>
                </a:solidFill>
              </a:rPr>
              <a:t>Filter</a:t>
            </a:r>
            <a:r>
              <a:rPr lang="en-AU" dirty="0"/>
              <a:t> step: applying </a:t>
            </a:r>
            <a:r>
              <a:rPr lang="en-AU" i="1" dirty="0"/>
              <a:t>simple</a:t>
            </a:r>
            <a:r>
              <a:rPr lang="en-AU" dirty="0"/>
              <a:t> operations on </a:t>
            </a:r>
            <a:r>
              <a:rPr lang="en-AU" i="1" dirty="0"/>
              <a:t>approximations</a:t>
            </a:r>
            <a:r>
              <a:rPr lang="en-AU" dirty="0"/>
              <a:t> of spatial objects</a:t>
            </a:r>
          </a:p>
          <a:p>
            <a:pPr lvl="1"/>
            <a:r>
              <a:rPr lang="en-AU" dirty="0">
                <a:solidFill>
                  <a:srgbClr val="0000FF"/>
                </a:solidFill>
              </a:rPr>
              <a:t>Refinement</a:t>
            </a:r>
            <a:r>
              <a:rPr lang="en-AU" dirty="0"/>
              <a:t> step:  applying the</a:t>
            </a:r>
            <a:r>
              <a:rPr lang="en-AU" i="1" dirty="0"/>
              <a:t> actual</a:t>
            </a:r>
            <a:r>
              <a:rPr lang="en-AU" dirty="0"/>
              <a:t> spatial operations on the </a:t>
            </a:r>
            <a:r>
              <a:rPr lang="en-AU" i="1" dirty="0"/>
              <a:t>full</a:t>
            </a:r>
            <a:r>
              <a:rPr lang="en-AU" dirty="0"/>
              <a:t> </a:t>
            </a:r>
            <a:r>
              <a:rPr lang="en-AU" i="1" dirty="0"/>
              <a:t>geometry</a:t>
            </a:r>
            <a:r>
              <a:rPr lang="en-AU" dirty="0"/>
              <a:t> of spatial objects </a:t>
            </a:r>
          </a:p>
        </p:txBody>
      </p:sp>
      <p:sp>
        <p:nvSpPr>
          <p:cNvPr id="16077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FA796-2603-A049-B680-488FA1C0F35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79"/>
    </mc:Choice>
    <mc:Fallback xmlns="">
      <p:transition spd="slow" advTm="182279"/>
    </mc:Fallback>
  </mc:AlternateContent>
</p:sld>
</file>

<file path=ppt/theme/theme1.xml><?xml version="1.0" encoding="utf-8"?>
<a:theme xmlns:a="http://schemas.openxmlformats.org/drawingml/2006/main" name="Advantage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58778</TotalTime>
  <Words>2280</Words>
  <Application>Microsoft Macintosh PowerPoint</Application>
  <PresentationFormat>On-screen Show (4:3)</PresentationFormat>
  <Paragraphs>470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Cambria Math</vt:lpstr>
      <vt:lpstr>Times New Roman</vt:lpstr>
      <vt:lpstr>Wingdings</vt:lpstr>
      <vt:lpstr>Advantage</vt:lpstr>
      <vt:lpstr>Spatiotemporal Data Management and Analytics Spatial Query Processing 1</vt:lpstr>
      <vt:lpstr>Learning Modules</vt:lpstr>
      <vt:lpstr>Learning Objectives</vt:lpstr>
      <vt:lpstr>Readings</vt:lpstr>
      <vt:lpstr>Query Processing</vt:lpstr>
      <vt:lpstr>Spatial Operations</vt:lpstr>
      <vt:lpstr>Spatial Relations</vt:lpstr>
      <vt:lpstr>Spatial Operations</vt:lpstr>
      <vt:lpstr>Filter-and-Refine</vt:lpstr>
      <vt:lpstr>Object Approximation</vt:lpstr>
      <vt:lpstr>The Filter-and-Refine Workflow</vt:lpstr>
      <vt:lpstr>An Algorithm Using MBR Filter</vt:lpstr>
      <vt:lpstr>Computational Geometry Algorithms</vt:lpstr>
      <vt:lpstr>Point in Rectangle</vt:lpstr>
      <vt:lpstr>Rectangle Intersection</vt:lpstr>
      <vt:lpstr>Point in Polygon</vt:lpstr>
      <vt:lpstr>Polyline Intersection</vt:lpstr>
      <vt:lpstr>The Plane-Sweep Algorithm</vt:lpstr>
      <vt:lpstr>The Plane-Sweep Algorithm</vt:lpstr>
      <vt:lpstr>Polygon Intersection</vt:lpstr>
      <vt:lpstr>Computational Algorithms vs  Spatial Database Algorithms</vt:lpstr>
      <vt:lpstr>Spatial Selection Query</vt:lpstr>
      <vt:lpstr>Spatial Join Algorithms</vt:lpstr>
      <vt:lpstr>Spatial Join Example</vt:lpstr>
      <vt:lpstr>Processing Framework</vt:lpstr>
      <vt:lpstr>Simple Nested-Loops Join</vt:lpstr>
      <vt:lpstr>Properties with R/R+-Trees</vt:lpstr>
      <vt:lpstr>Indexed Nested-Loops Join</vt:lpstr>
      <vt:lpstr>Nested-Loops With R/R+-Trees</vt:lpstr>
      <vt:lpstr>Sort-Merge Join using Z-values</vt:lpstr>
      <vt:lpstr>Spatial Hash Join</vt:lpstr>
      <vt:lpstr>The Post Office Problem</vt:lpstr>
      <vt:lpstr>Voronoi Diagram</vt:lpstr>
      <vt:lpstr>Voronoi Diagram Everywhere</vt:lpstr>
      <vt:lpstr>Voronoi Diagram Everywhere</vt:lpstr>
      <vt:lpstr>Voronoi Diagram</vt:lpstr>
      <vt:lpstr>Voronoi Diagram Construction</vt:lpstr>
      <vt:lpstr>Voronoi Diagram Construction</vt:lpstr>
      <vt:lpstr>Voronoi Diagram </vt:lpstr>
      <vt:lpstr>Advanced Spatial Queries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INFS4205/7205  Spatial and Multimedia Databases (Section 1)</dc:title>
  <dc:creator>Xiaofang Zhou</dc:creator>
  <cp:lastModifiedBy>雷 李</cp:lastModifiedBy>
  <cp:revision>1130</cp:revision>
  <cp:lastPrinted>2013-03-21T05:01:06Z</cp:lastPrinted>
  <dcterms:created xsi:type="dcterms:W3CDTF">2011-03-30T09:23:35Z</dcterms:created>
  <dcterms:modified xsi:type="dcterms:W3CDTF">2020-06-21T01:31:31Z</dcterms:modified>
</cp:coreProperties>
</file>